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9"/>
  </p:notesMasterIdLst>
  <p:sldIdLst>
    <p:sldId id="272" r:id="rId2"/>
    <p:sldId id="346" r:id="rId3"/>
    <p:sldId id="347" r:id="rId4"/>
    <p:sldId id="348" r:id="rId5"/>
    <p:sldId id="349" r:id="rId6"/>
    <p:sldId id="350" r:id="rId7"/>
    <p:sldId id="353" r:id="rId8"/>
    <p:sldId id="354" r:id="rId9"/>
    <p:sldId id="351" r:id="rId10"/>
    <p:sldId id="352" r:id="rId11"/>
    <p:sldId id="355" r:id="rId12"/>
    <p:sldId id="356" r:id="rId13"/>
    <p:sldId id="357" r:id="rId14"/>
    <p:sldId id="358" r:id="rId15"/>
    <p:sldId id="359" r:id="rId16"/>
    <p:sldId id="360" r:id="rId17"/>
    <p:sldId id="361" r:id="rId18"/>
    <p:sldId id="362" r:id="rId19"/>
    <p:sldId id="363" r:id="rId20"/>
    <p:sldId id="364" r:id="rId21"/>
    <p:sldId id="365" r:id="rId22"/>
    <p:sldId id="366" r:id="rId23"/>
    <p:sldId id="367" r:id="rId24"/>
    <p:sldId id="261" r:id="rId25"/>
    <p:sldId id="262" r:id="rId26"/>
    <p:sldId id="263" r:id="rId27"/>
    <p:sldId id="264" r:id="rId28"/>
    <p:sldId id="265" r:id="rId29"/>
    <p:sldId id="266" r:id="rId30"/>
    <p:sldId id="268" r:id="rId31"/>
    <p:sldId id="267" r:id="rId32"/>
    <p:sldId id="269" r:id="rId33"/>
    <p:sldId id="270" r:id="rId34"/>
    <p:sldId id="271" r:id="rId35"/>
    <p:sldId id="278" r:id="rId36"/>
    <p:sldId id="273" r:id="rId37"/>
    <p:sldId id="279" r:id="rId38"/>
    <p:sldId id="280" r:id="rId39"/>
    <p:sldId id="281" r:id="rId40"/>
    <p:sldId id="282" r:id="rId41"/>
    <p:sldId id="283" r:id="rId42"/>
    <p:sldId id="284" r:id="rId43"/>
    <p:sldId id="344" r:id="rId44"/>
    <p:sldId id="285" r:id="rId45"/>
    <p:sldId id="286" r:id="rId46"/>
    <p:sldId id="287" r:id="rId47"/>
    <p:sldId id="288" r:id="rId48"/>
    <p:sldId id="290" r:id="rId49"/>
    <p:sldId id="292" r:id="rId50"/>
    <p:sldId id="294" r:id="rId51"/>
    <p:sldId id="296" r:id="rId52"/>
    <p:sldId id="297" r:id="rId53"/>
    <p:sldId id="299" r:id="rId54"/>
    <p:sldId id="301" r:id="rId55"/>
    <p:sldId id="302" r:id="rId56"/>
    <p:sldId id="304" r:id="rId57"/>
    <p:sldId id="305" r:id="rId58"/>
    <p:sldId id="307" r:id="rId59"/>
    <p:sldId id="309" r:id="rId60"/>
    <p:sldId id="310" r:id="rId61"/>
    <p:sldId id="324" r:id="rId62"/>
    <p:sldId id="325" r:id="rId63"/>
    <p:sldId id="326" r:id="rId64"/>
    <p:sldId id="327" r:id="rId65"/>
    <p:sldId id="328" r:id="rId66"/>
    <p:sldId id="329" r:id="rId67"/>
    <p:sldId id="345" r:id="rId6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7"/>
    <p:restoredTop sz="94694"/>
  </p:normalViewPr>
  <p:slideViewPr>
    <p:cSldViewPr snapToGrid="0" snapToObjects="1">
      <p:cViewPr varScale="1">
        <p:scale>
          <a:sx n="85" d="100"/>
          <a:sy n="85" d="100"/>
        </p:scale>
        <p:origin x="23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11.png>
</file>

<file path=ppt/media/image12.gif>
</file>

<file path=ppt/media/image13.png>
</file>

<file path=ppt/media/image14.png>
</file>

<file path=ppt/media/image15.tiff>
</file>

<file path=ppt/media/image16.png>
</file>

<file path=ppt/media/image17.png>
</file>

<file path=ppt/media/image18.jpeg>
</file>

<file path=ppt/media/image2.png>
</file>

<file path=ppt/media/image3.jpeg>
</file>

<file path=ppt/media/image3.png>
</file>

<file path=ppt/media/image4.png>
</file>

<file path=ppt/media/image5.jpeg>
</file>

<file path=ppt/media/image6.png>
</file>

<file path=ppt/media/image6.tiff>
</file>

<file path=ppt/media/image7.jpeg>
</file>

<file path=ppt/media/image8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0587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9553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6621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614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rPr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89000" indent="-444500">
              <a:spcBef>
                <a:spcPts val="1300"/>
              </a:spcBef>
              <a:buFont typeface="Arial" panose="020B0604020202020204" pitchFamily="34" charset="0"/>
              <a:buChar char="•"/>
              <a:defRPr sz="2800"/>
            </a:lvl2pPr>
            <a:lvl3pPr>
              <a:spcBef>
                <a:spcPts val="1300"/>
              </a:spcBef>
              <a:buChar char="★"/>
              <a:defRPr sz="2800"/>
            </a:lvl3pPr>
            <a:lvl4pPr>
              <a:defRPr sz="2400"/>
            </a:lvl4pPr>
            <a:lvl5pPr>
              <a:defRPr sz="20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tiff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5988" y="-1015858"/>
            <a:ext cx="12858159" cy="7350670"/>
          </a:xfrm>
        </p:spPr>
        <p:txBody>
          <a:bodyPr>
            <a:normAutofit/>
          </a:bodyPr>
          <a:lstStyle/>
          <a:p>
            <a:pPr algn="l"/>
            <a:r>
              <a:rPr lang="en-US" sz="6600" dirty="0"/>
              <a:t>PG4200: Algorithms And Data Structures</a:t>
            </a:r>
            <a:br>
              <a:rPr lang="en-US" sz="6600" dirty="0"/>
            </a:br>
            <a:br>
              <a:rPr lang="en-US" sz="6600" dirty="0"/>
            </a:br>
            <a:r>
              <a:rPr lang="en-US" sz="6600" dirty="0"/>
              <a:t>Lesson 04: </a:t>
            </a:r>
            <a:br>
              <a:rPr lang="en-US" sz="6600" dirty="0"/>
            </a:br>
            <a:r>
              <a:rPr lang="en-US" sz="6600" dirty="0"/>
              <a:t>Recursion and </a:t>
            </a:r>
            <a:br>
              <a:rPr lang="en-US" sz="6600" dirty="0"/>
            </a:br>
            <a:r>
              <a:rPr lang="en-US" sz="6600" dirty="0"/>
              <a:t>Test Driven Development (TDD)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>
          <a:xfrm>
            <a:off x="2243810" y="8221850"/>
            <a:ext cx="10464800" cy="1130300"/>
          </a:xfrm>
        </p:spPr>
        <p:txBody>
          <a:bodyPr/>
          <a:lstStyle/>
          <a:p>
            <a:pPr algn="r"/>
            <a:r>
              <a:rPr lang="en-US" dirty="0"/>
              <a:t>Bogdan </a:t>
            </a:r>
            <a:r>
              <a:rPr lang="en-US" dirty="0" err="1"/>
              <a:t>Marculescu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368584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96850"/>
            <a:ext cx="7277100" cy="2787650"/>
          </a:xfrm>
        </p:spPr>
        <p:txBody>
          <a:bodyPr>
            <a:normAutofit/>
          </a:bodyPr>
          <a:lstStyle/>
          <a:p>
            <a:r>
              <a:rPr lang="en-US" dirty="0"/>
              <a:t>What If No Stopping?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3050" y="3530600"/>
            <a:ext cx="12541250" cy="6064250"/>
          </a:xfrm>
        </p:spPr>
        <p:txBody>
          <a:bodyPr>
            <a:normAutofit fontScale="92500"/>
          </a:bodyPr>
          <a:lstStyle/>
          <a:p>
            <a:r>
              <a:rPr lang="en-US" dirty="0"/>
              <a:t>Before </a:t>
            </a:r>
            <a:r>
              <a:rPr lang="en-US" i="1" dirty="0"/>
              <a:t>f(n)</a:t>
            </a:r>
            <a:r>
              <a:rPr lang="en-US" dirty="0"/>
              <a:t> is completed, </a:t>
            </a:r>
            <a:r>
              <a:rPr lang="en-US" i="1" dirty="0"/>
              <a:t>f(n-1)</a:t>
            </a:r>
            <a:r>
              <a:rPr lang="en-US" dirty="0"/>
              <a:t> must be completed</a:t>
            </a:r>
          </a:p>
          <a:p>
            <a:r>
              <a:rPr lang="en-US" dirty="0"/>
              <a:t>But before </a:t>
            </a:r>
            <a:r>
              <a:rPr lang="en-US" i="1" dirty="0"/>
              <a:t>f(n-1)</a:t>
            </a:r>
            <a:r>
              <a:rPr lang="en-US" dirty="0"/>
              <a:t> is completed, </a:t>
            </a:r>
            <a:r>
              <a:rPr lang="en-US" i="1" dirty="0"/>
              <a:t>f(n-2)</a:t>
            </a:r>
            <a:r>
              <a:rPr lang="en-US" dirty="0"/>
              <a:t> must be completed</a:t>
            </a:r>
          </a:p>
          <a:p>
            <a:r>
              <a:rPr lang="en-US" dirty="0"/>
              <a:t>And so on… </a:t>
            </a:r>
          </a:p>
          <a:p>
            <a:r>
              <a:rPr lang="en-US" dirty="0"/>
              <a:t>At each function call, we push a frame on the function call stack</a:t>
            </a:r>
          </a:p>
          <a:p>
            <a:r>
              <a:rPr lang="en-US" dirty="0"/>
              <a:t>If no stopping criterion, we will push so many frames that we will run out  of memory eventually</a:t>
            </a:r>
          </a:p>
          <a:p>
            <a:pPr lvl="1"/>
            <a:r>
              <a:rPr lang="en-US" dirty="0"/>
              <a:t>leading so to a </a:t>
            </a:r>
            <a:r>
              <a:rPr lang="en-US" i="1" dirty="0"/>
              <a:t>stack overflow</a:t>
            </a:r>
            <a:r>
              <a:rPr lang="en-US" dirty="0"/>
              <a:t> exception</a:t>
            </a:r>
          </a:p>
        </p:txBody>
      </p:sp>
      <p:pic>
        <p:nvPicPr>
          <p:cNvPr id="3074" name="Picture 2" descr="Image result for recursion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9949" y="196850"/>
            <a:ext cx="3756025" cy="2685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01877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Number of Recursive Calls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7350" y="2603500"/>
            <a:ext cx="12369800" cy="6870700"/>
          </a:xfrm>
        </p:spPr>
        <p:txBody>
          <a:bodyPr/>
          <a:lstStyle/>
          <a:p>
            <a:r>
              <a:rPr lang="en-US" dirty="0"/>
              <a:t>Considering </a:t>
            </a:r>
            <a:r>
              <a:rPr lang="en-US" i="1" dirty="0"/>
              <a:t>f(n) = n + f(n-1)</a:t>
            </a:r>
            <a:r>
              <a:rPr lang="en-US" dirty="0"/>
              <a:t>, how many frames will be pushed?</a:t>
            </a:r>
          </a:p>
          <a:p>
            <a:pPr lvl="1"/>
            <a:r>
              <a:rPr lang="en-US" dirty="0"/>
              <a:t>assume stopping condition for n&lt;=1</a:t>
            </a:r>
          </a:p>
          <a:p>
            <a:r>
              <a:rPr lang="en-US" dirty="0"/>
              <a:t>We would have </a:t>
            </a:r>
            <a:r>
              <a:rPr lang="en-US" i="1" dirty="0"/>
              <a:t>O(n)</a:t>
            </a:r>
            <a:r>
              <a:rPr lang="en-US" dirty="0"/>
              <a:t> frames</a:t>
            </a:r>
          </a:p>
          <a:p>
            <a:r>
              <a:rPr lang="en-US" dirty="0"/>
              <a:t>Even if stopping condition, we can get a stack overflow for large enough </a:t>
            </a:r>
            <a:r>
              <a:rPr lang="en-US" i="1" dirty="0"/>
              <a:t>n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</a:t>
            </a:r>
            <a:r>
              <a:rPr lang="en-US" i="1" dirty="0"/>
              <a:t>n = 100,000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5031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Reduced Input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850" y="2603500"/>
            <a:ext cx="12369800" cy="6864350"/>
          </a:xfrm>
        </p:spPr>
        <p:txBody>
          <a:bodyPr/>
          <a:lstStyle/>
          <a:p>
            <a:r>
              <a:rPr lang="en-US" dirty="0"/>
              <a:t>In each recursive call, we must reduce the input</a:t>
            </a:r>
          </a:p>
          <a:p>
            <a:r>
              <a:rPr lang="en-US" dirty="0"/>
              <a:t>How much input is reduced has huge impact on viability of the recursive algorithm</a:t>
            </a:r>
          </a:p>
          <a:p>
            <a:pPr lvl="1"/>
            <a:r>
              <a:rPr lang="en-US" dirty="0"/>
              <a:t>we must avoid stack overflows</a:t>
            </a:r>
          </a:p>
          <a:p>
            <a:r>
              <a:rPr lang="en-US" dirty="0"/>
              <a:t>If the decrease is linear, then we will have a linear number of frames on stack</a:t>
            </a:r>
          </a:p>
          <a:p>
            <a:pPr lvl="1"/>
            <a:r>
              <a:rPr lang="en-US" dirty="0"/>
              <a:t>which will likely lead to a stack overflow for non-small inputs</a:t>
            </a:r>
          </a:p>
        </p:txBody>
      </p:sp>
    </p:spTree>
    <p:extLst>
      <p:ext uri="{BB962C8B-B14F-4D97-AF65-F5344CB8AC3E}">
        <p14:creationId xmlns:p14="http://schemas.microsoft.com/office/powerpoint/2010/main" val="269550528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 Array Example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3550" y="2603500"/>
            <a:ext cx="12134850" cy="67754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Let’s sum all values in an array </a:t>
            </a:r>
            <a:r>
              <a:rPr lang="en-US" i="1" dirty="0"/>
              <a:t>a</a:t>
            </a:r>
            <a:r>
              <a:rPr lang="en-US" dirty="0"/>
              <a:t>, from start index </a:t>
            </a:r>
            <a:r>
              <a:rPr lang="en-US" i="1" dirty="0"/>
              <a:t>s</a:t>
            </a:r>
            <a:r>
              <a:rPr lang="en-US" dirty="0"/>
              <a:t> to end index </a:t>
            </a:r>
            <a:r>
              <a:rPr lang="en-US" i="1" dirty="0"/>
              <a:t>e</a:t>
            </a:r>
          </a:p>
          <a:p>
            <a:pPr lvl="1"/>
            <a:r>
              <a:rPr lang="en-US" dirty="0"/>
              <a:t>where </a:t>
            </a:r>
            <a:r>
              <a:rPr lang="en-US" i="1" dirty="0"/>
              <a:t>sum(a) = sum(a,0,a.length-1) </a:t>
            </a:r>
          </a:p>
          <a:p>
            <a:r>
              <a:rPr lang="en-US" dirty="0"/>
              <a:t>Considering 2 different recursive versions</a:t>
            </a:r>
          </a:p>
          <a:p>
            <a:r>
              <a:rPr lang="en-US" i="1" dirty="0" err="1"/>
              <a:t>sumX</a:t>
            </a:r>
            <a:r>
              <a:rPr lang="en-US" i="1" dirty="0"/>
              <a:t>(</a:t>
            </a:r>
            <a:r>
              <a:rPr lang="en-US" i="1" dirty="0" err="1"/>
              <a:t>a,s,e</a:t>
            </a:r>
            <a:r>
              <a:rPr lang="en-US" i="1" dirty="0"/>
              <a:t>) = a[s] + </a:t>
            </a:r>
            <a:r>
              <a:rPr lang="en-US" i="1" dirty="0" err="1"/>
              <a:t>sumX</a:t>
            </a:r>
            <a:r>
              <a:rPr lang="en-US" i="1" dirty="0"/>
              <a:t>(a,s+1,e)</a:t>
            </a:r>
          </a:p>
          <a:p>
            <a:r>
              <a:rPr lang="en-US" i="1" dirty="0" err="1"/>
              <a:t>sumY</a:t>
            </a:r>
            <a:r>
              <a:rPr lang="en-US" i="1" dirty="0"/>
              <a:t>(</a:t>
            </a:r>
            <a:r>
              <a:rPr lang="en-US" i="1" dirty="0" err="1"/>
              <a:t>a,s,e</a:t>
            </a:r>
            <a:r>
              <a:rPr lang="en-US" i="1" dirty="0"/>
              <a:t>) = </a:t>
            </a:r>
            <a:r>
              <a:rPr lang="en-US" i="1" dirty="0" err="1"/>
              <a:t>sumY</a:t>
            </a:r>
            <a:r>
              <a:rPr lang="en-US" i="1" dirty="0"/>
              <a:t>(</a:t>
            </a:r>
            <a:r>
              <a:rPr lang="en-US" i="1" dirty="0" err="1"/>
              <a:t>a,s,middle</a:t>
            </a:r>
            <a:r>
              <a:rPr lang="en-US" i="1" dirty="0"/>
              <a:t>) + </a:t>
            </a:r>
            <a:r>
              <a:rPr lang="en-US" i="1" dirty="0" err="1"/>
              <a:t>sumY</a:t>
            </a:r>
            <a:r>
              <a:rPr lang="en-US" i="1" dirty="0"/>
              <a:t>(a,middle+1,e)</a:t>
            </a:r>
          </a:p>
          <a:p>
            <a:r>
              <a:rPr lang="en-US" dirty="0"/>
              <a:t>Stopping: </a:t>
            </a:r>
            <a:r>
              <a:rPr lang="en-US" i="1" dirty="0"/>
              <a:t>s==e  -&gt;  sum(</a:t>
            </a:r>
            <a:r>
              <a:rPr lang="en-US" i="1" dirty="0" err="1"/>
              <a:t>a,s,e</a:t>
            </a:r>
            <a:r>
              <a:rPr lang="en-US" i="1" dirty="0"/>
              <a:t>)=a[s] </a:t>
            </a:r>
          </a:p>
          <a:p>
            <a:r>
              <a:rPr lang="en-US" dirty="0"/>
              <a:t>Both give the right answer, but </a:t>
            </a:r>
            <a:r>
              <a:rPr lang="en-US" i="1" dirty="0"/>
              <a:t>which version is better?</a:t>
            </a:r>
          </a:p>
        </p:txBody>
      </p:sp>
    </p:spTree>
    <p:extLst>
      <p:ext uri="{BB962C8B-B14F-4D97-AF65-F5344CB8AC3E}">
        <p14:creationId xmlns:p14="http://schemas.microsoft.com/office/powerpoint/2010/main" val="171225113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69850"/>
            <a:ext cx="12680950" cy="1041400"/>
          </a:xfrm>
        </p:spPr>
        <p:txBody>
          <a:bodyPr>
            <a:normAutofit/>
          </a:bodyPr>
          <a:lstStyle/>
          <a:p>
            <a:r>
              <a:rPr lang="en-US" sz="6000" i="1" dirty="0" err="1"/>
              <a:t>sumX</a:t>
            </a:r>
            <a:r>
              <a:rPr lang="en-US" sz="6000" i="1" dirty="0"/>
              <a:t>(</a:t>
            </a:r>
            <a:r>
              <a:rPr lang="en-US" sz="6000" i="1" dirty="0" err="1"/>
              <a:t>a,s,e</a:t>
            </a:r>
            <a:r>
              <a:rPr lang="en-US" sz="6000" i="1" dirty="0"/>
              <a:t>) = a[s] + </a:t>
            </a:r>
            <a:r>
              <a:rPr lang="en-US" sz="6000" i="1" dirty="0" err="1"/>
              <a:t>sumX</a:t>
            </a:r>
            <a:r>
              <a:rPr lang="en-US" sz="6000" i="1" dirty="0"/>
              <a:t>(a,s+1,e)</a:t>
            </a:r>
            <a:endParaRPr lang="en-US" sz="6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244600"/>
            <a:ext cx="6635750" cy="3168650"/>
          </a:xfrm>
        </p:spPr>
        <p:txBody>
          <a:bodyPr>
            <a:normAutofit fontScale="8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// a = {5,6,7,8}</a:t>
            </a:r>
          </a:p>
          <a:p>
            <a:pPr marL="0" indent="0">
              <a:spcBef>
                <a:spcPts val="0"/>
              </a:spcBef>
              <a:buNone/>
            </a:pPr>
            <a:endParaRPr lang="en-US" i="1" dirty="0"/>
          </a:p>
          <a:p>
            <a:pPr marL="0" indent="0">
              <a:spcBef>
                <a:spcPts val="0"/>
              </a:spcBef>
              <a:buNone/>
            </a:pPr>
            <a:r>
              <a:rPr lang="en-US" i="1" dirty="0" err="1"/>
              <a:t>sumX</a:t>
            </a:r>
            <a:r>
              <a:rPr lang="en-US" i="1" dirty="0"/>
              <a:t>(</a:t>
            </a:r>
            <a:r>
              <a:rPr lang="en-US" i="1" dirty="0" err="1"/>
              <a:t>a,s,e</a:t>
            </a:r>
            <a:r>
              <a:rPr lang="en-US" i="1" dirty="0"/>
              <a:t>){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	current = a[s]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     s==e ? return current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	recursion = </a:t>
            </a:r>
            <a:r>
              <a:rPr lang="en-US" i="1" dirty="0" err="1"/>
              <a:t>sumX</a:t>
            </a:r>
            <a:r>
              <a:rPr lang="en-US" i="1" dirty="0"/>
              <a:t>(a,s+1,e)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     return current + recursion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}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114510"/>
              </p:ext>
            </p:extLst>
          </p:nvPr>
        </p:nvGraphicFramePr>
        <p:xfrm>
          <a:off x="1670050" y="5180894"/>
          <a:ext cx="1594909" cy="4450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5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217957"/>
              </p:ext>
            </p:extLst>
          </p:nvPr>
        </p:nvGraphicFramePr>
        <p:xfrm>
          <a:off x="4343400" y="5180894"/>
          <a:ext cx="1594909" cy="4450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6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5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091851"/>
              </p:ext>
            </p:extLst>
          </p:nvPr>
        </p:nvGraphicFramePr>
        <p:xfrm>
          <a:off x="7016750" y="2214174"/>
          <a:ext cx="1594909" cy="741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133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2299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573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6030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664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6348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7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3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445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2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6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5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1774689"/>
              </p:ext>
            </p:extLst>
          </p:nvPr>
        </p:nvGraphicFramePr>
        <p:xfrm>
          <a:off x="9690100" y="2214174"/>
          <a:ext cx="1594909" cy="741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133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8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2299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573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030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664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6348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7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3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445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2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6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5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sp>
        <p:nvSpPr>
          <p:cNvPr id="8" name="Right Arrow 7"/>
          <p:cNvSpPr/>
          <p:nvPr/>
        </p:nvSpPr>
        <p:spPr>
          <a:xfrm>
            <a:off x="920749" y="8528050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6280149" y="4773168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3679170" y="6610350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8978899" y="2921000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920282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" y="107950"/>
            <a:ext cx="12700000" cy="1924050"/>
          </a:xfrm>
        </p:spPr>
        <p:txBody>
          <a:bodyPr>
            <a:normAutofit fontScale="92500"/>
          </a:bodyPr>
          <a:lstStyle/>
          <a:p>
            <a:pPr>
              <a:spcBef>
                <a:spcPts val="2100"/>
              </a:spcBef>
            </a:pPr>
            <a:r>
              <a:rPr lang="en-US" dirty="0"/>
              <a:t>Until we reach stopping condition </a:t>
            </a:r>
            <a:r>
              <a:rPr lang="en-US" i="1" dirty="0"/>
              <a:t>s==e</a:t>
            </a:r>
            <a:r>
              <a:rPr lang="en-US" dirty="0"/>
              <a:t>, we keep on making recursive calls, and push new frames on stack</a:t>
            </a:r>
          </a:p>
          <a:p>
            <a:pPr>
              <a:spcBef>
                <a:spcPts val="2100"/>
              </a:spcBef>
            </a:pPr>
            <a:r>
              <a:rPr lang="en-US" dirty="0"/>
              <a:t>Recall a frame is popped only when its function is terminated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443400"/>
              </p:ext>
            </p:extLst>
          </p:nvPr>
        </p:nvGraphicFramePr>
        <p:xfrm>
          <a:off x="1108336" y="2209800"/>
          <a:ext cx="1594909" cy="741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133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8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2299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573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030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664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6348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7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3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445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2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6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5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808997"/>
              </p:ext>
            </p:extLst>
          </p:nvPr>
        </p:nvGraphicFramePr>
        <p:xfrm>
          <a:off x="4153692" y="2214174"/>
          <a:ext cx="1594909" cy="741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133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2299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573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030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664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8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6348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7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3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445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2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6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5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346802"/>
              </p:ext>
            </p:extLst>
          </p:nvPr>
        </p:nvGraphicFramePr>
        <p:xfrm>
          <a:off x="7199048" y="2214174"/>
          <a:ext cx="1976483" cy="741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76483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133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2299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573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030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664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6348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3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445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=15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6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5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2341803"/>
              </p:ext>
            </p:extLst>
          </p:nvPr>
        </p:nvGraphicFramePr>
        <p:xfrm>
          <a:off x="10244404" y="2214174"/>
          <a:ext cx="1958106" cy="741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8106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133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2299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573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030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664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6348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3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445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recursion</a:t>
                      </a:r>
                      <a:r>
                        <a:rPr lang="en-US" baseline="0" dirty="0"/>
                        <a:t>= 21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current</a:t>
                      </a:r>
                      <a:r>
                        <a:rPr lang="en-US" baseline="0" dirty="0"/>
                        <a:t> = 5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sp>
        <p:nvSpPr>
          <p:cNvPr id="8" name="Right Arrow 7"/>
          <p:cNvSpPr/>
          <p:nvPr/>
        </p:nvSpPr>
        <p:spPr>
          <a:xfrm>
            <a:off x="465132" y="3276600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9630036" y="7727950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6570788" y="5905500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3524249" y="4019550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35315247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152400"/>
            <a:ext cx="12617450" cy="1746250"/>
          </a:xfrm>
        </p:spPr>
        <p:txBody>
          <a:bodyPr>
            <a:noAutofit/>
          </a:bodyPr>
          <a:lstStyle/>
          <a:p>
            <a:r>
              <a:rPr lang="en-US" sz="6000" i="1" dirty="0" err="1"/>
              <a:t>sumY</a:t>
            </a:r>
            <a:r>
              <a:rPr lang="en-US" sz="6000" i="1" dirty="0"/>
              <a:t>(</a:t>
            </a:r>
            <a:r>
              <a:rPr lang="en-US" sz="6000" i="1" dirty="0" err="1"/>
              <a:t>a,s,e</a:t>
            </a:r>
            <a:r>
              <a:rPr lang="en-US" sz="6000" i="1" dirty="0"/>
              <a:t>) = </a:t>
            </a:r>
            <a:r>
              <a:rPr lang="en-US" sz="6000" i="1" dirty="0" err="1"/>
              <a:t>sumY</a:t>
            </a:r>
            <a:r>
              <a:rPr lang="en-US" sz="6000" i="1" dirty="0"/>
              <a:t>(</a:t>
            </a:r>
            <a:r>
              <a:rPr lang="en-US" sz="6000" i="1" dirty="0" err="1"/>
              <a:t>a,s,middle</a:t>
            </a:r>
            <a:r>
              <a:rPr lang="en-US" sz="6000" i="1" dirty="0"/>
              <a:t>) + </a:t>
            </a:r>
            <a:r>
              <a:rPr lang="en-US" sz="6000" i="1" dirty="0" err="1"/>
              <a:t>sumY</a:t>
            </a:r>
            <a:r>
              <a:rPr lang="en-US" sz="6000" i="1" dirty="0"/>
              <a:t>(a,middle+1,e)</a:t>
            </a:r>
            <a:endParaRPr lang="en-US" sz="6000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317500" y="2114550"/>
            <a:ext cx="6635750" cy="3581400"/>
          </a:xfrm>
        </p:spPr>
        <p:txBody>
          <a:bodyPr>
            <a:normAutofit fontScale="8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// a = {5,6,7,8}</a:t>
            </a:r>
          </a:p>
          <a:p>
            <a:pPr marL="0" indent="0">
              <a:spcBef>
                <a:spcPts val="0"/>
              </a:spcBef>
              <a:buNone/>
            </a:pPr>
            <a:endParaRPr lang="en-US" i="1" dirty="0"/>
          </a:p>
          <a:p>
            <a:pPr marL="0" indent="0">
              <a:spcBef>
                <a:spcPts val="0"/>
              </a:spcBef>
              <a:buNone/>
            </a:pPr>
            <a:r>
              <a:rPr lang="en-US" i="1" dirty="0" err="1"/>
              <a:t>sumY</a:t>
            </a:r>
            <a:r>
              <a:rPr lang="en-US" i="1" dirty="0"/>
              <a:t>(</a:t>
            </a:r>
            <a:r>
              <a:rPr lang="en-US" i="1" dirty="0" err="1"/>
              <a:t>a,s,e</a:t>
            </a:r>
            <a:r>
              <a:rPr lang="en-US" i="1" dirty="0"/>
              <a:t>){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	s==e ? return a[s]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	middle = (</a:t>
            </a:r>
            <a:r>
              <a:rPr lang="en-US" i="1" dirty="0" err="1"/>
              <a:t>s+e</a:t>
            </a:r>
            <a:r>
              <a:rPr lang="en-US" i="1" dirty="0"/>
              <a:t>)/2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	left = </a:t>
            </a:r>
            <a:r>
              <a:rPr lang="en-US" i="1" dirty="0" err="1"/>
              <a:t>sumY</a:t>
            </a:r>
            <a:r>
              <a:rPr lang="en-US" i="1" dirty="0"/>
              <a:t>(</a:t>
            </a:r>
            <a:r>
              <a:rPr lang="en-US" i="1" dirty="0" err="1"/>
              <a:t>a,s,middle</a:t>
            </a:r>
            <a:r>
              <a:rPr lang="en-US" i="1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	right = </a:t>
            </a:r>
            <a:r>
              <a:rPr lang="en-US" i="1" dirty="0" err="1"/>
              <a:t>sumY</a:t>
            </a:r>
            <a:r>
              <a:rPr lang="en-US" i="1" dirty="0"/>
              <a:t>(a,middle+1,e)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	return left + right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i="1" dirty="0"/>
              <a:t>}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9942220"/>
              </p:ext>
            </p:extLst>
          </p:nvPr>
        </p:nvGraphicFramePr>
        <p:xfrm>
          <a:off x="4438650" y="5180894"/>
          <a:ext cx="1594909" cy="4450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8372582"/>
              </p:ext>
            </p:extLst>
          </p:nvPr>
        </p:nvGraphicFramePr>
        <p:xfrm>
          <a:off x="7442200" y="2955854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487822"/>
              </p:ext>
            </p:extLst>
          </p:nvPr>
        </p:nvGraphicFramePr>
        <p:xfrm>
          <a:off x="10445750" y="2955854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534187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159" y="285750"/>
            <a:ext cx="12369800" cy="1574800"/>
          </a:xfrm>
        </p:spPr>
        <p:txBody>
          <a:bodyPr>
            <a:normAutofit fontScale="92500"/>
          </a:bodyPr>
          <a:lstStyle/>
          <a:p>
            <a:r>
              <a:rPr lang="en-US" dirty="0"/>
              <a:t>Before we compute the right half, we wholly compute the left half, including all its internal recursive calls (left and right)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912489"/>
              </p:ext>
            </p:extLst>
          </p:nvPr>
        </p:nvGraphicFramePr>
        <p:xfrm>
          <a:off x="495300" y="2520666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905831"/>
              </p:ext>
            </p:extLst>
          </p:nvPr>
        </p:nvGraphicFramePr>
        <p:xfrm>
          <a:off x="3114675" y="2520666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5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4420771"/>
              </p:ext>
            </p:extLst>
          </p:nvPr>
        </p:nvGraphicFramePr>
        <p:xfrm>
          <a:off x="5734050" y="2514458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end = ?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 = ? 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 =? 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 = 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 = …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5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7619536"/>
              </p:ext>
            </p:extLst>
          </p:nvPr>
        </p:nvGraphicFramePr>
        <p:xfrm>
          <a:off x="8505825" y="2520666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5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6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7741843"/>
              </p:ext>
            </p:extLst>
          </p:nvPr>
        </p:nvGraphicFramePr>
        <p:xfrm>
          <a:off x="11125200" y="2520666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11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sp>
        <p:nvSpPr>
          <p:cNvPr id="9" name="Right Arrow 8"/>
          <p:cNvSpPr/>
          <p:nvPr/>
        </p:nvSpPr>
        <p:spPr>
          <a:xfrm>
            <a:off x="10531221" y="692683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-98679" y="359943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7905496" y="507898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5140071" y="358038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2520696" y="469798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91544548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159" y="285750"/>
            <a:ext cx="12369800" cy="1574800"/>
          </a:xfrm>
        </p:spPr>
        <p:txBody>
          <a:bodyPr>
            <a:normAutofit/>
          </a:bodyPr>
          <a:lstStyle/>
          <a:p>
            <a:r>
              <a:rPr lang="en-US" dirty="0"/>
              <a:t>Once we compute </a:t>
            </a:r>
            <a:r>
              <a:rPr lang="en-US" i="1" dirty="0"/>
              <a:t>left=11</a:t>
            </a:r>
            <a:r>
              <a:rPr lang="en-US" dirty="0"/>
              <a:t>, we enter in the call </a:t>
            </a:r>
            <a:r>
              <a:rPr lang="en-US" i="1" dirty="0"/>
              <a:t>right=</a:t>
            </a:r>
            <a:r>
              <a:rPr lang="en-US" i="1" dirty="0" err="1"/>
              <a:t>sumY</a:t>
            </a:r>
            <a:r>
              <a:rPr lang="en-US" i="1" dirty="0"/>
              <a:t>(middle+1,e)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517226"/>
              </p:ext>
            </p:extLst>
          </p:nvPr>
        </p:nvGraphicFramePr>
        <p:xfrm>
          <a:off x="495300" y="2520666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11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155475"/>
              </p:ext>
            </p:extLst>
          </p:nvPr>
        </p:nvGraphicFramePr>
        <p:xfrm>
          <a:off x="3114675" y="2520666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2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2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11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804485"/>
              </p:ext>
            </p:extLst>
          </p:nvPr>
        </p:nvGraphicFramePr>
        <p:xfrm>
          <a:off x="5734050" y="2514458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end = ?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 = ? 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 =? 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 = 2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2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 = …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?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2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2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11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7386790"/>
              </p:ext>
            </p:extLst>
          </p:nvPr>
        </p:nvGraphicFramePr>
        <p:xfrm>
          <a:off x="8505825" y="2520666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7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2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</a:t>
                      </a:r>
                      <a:r>
                        <a:rPr lang="en-US" baseline="0" dirty="0"/>
                        <a:t> = 2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11 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2302306"/>
              </p:ext>
            </p:extLst>
          </p:nvPr>
        </p:nvGraphicFramePr>
        <p:xfrm>
          <a:off x="11125200" y="2520666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 = ?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 =?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 = ?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 = 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 = …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7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 = 2 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 = 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 = …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11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sp>
        <p:nvSpPr>
          <p:cNvPr id="9" name="Right Arrow 8"/>
          <p:cNvSpPr/>
          <p:nvPr/>
        </p:nvSpPr>
        <p:spPr>
          <a:xfrm>
            <a:off x="10531221" y="396138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-98679" y="690778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7905496" y="507898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5140071" y="358038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2520696" y="618388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016188003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950" y="120650"/>
            <a:ext cx="11099800" cy="1314450"/>
          </a:xfrm>
        </p:spPr>
        <p:txBody>
          <a:bodyPr/>
          <a:lstStyle/>
          <a:p>
            <a:r>
              <a:rPr lang="en-US" dirty="0"/>
              <a:t>Once both </a:t>
            </a:r>
            <a:r>
              <a:rPr lang="en-US" i="1" dirty="0"/>
              <a:t>left</a:t>
            </a:r>
            <a:r>
              <a:rPr lang="en-US" dirty="0"/>
              <a:t> and </a:t>
            </a:r>
            <a:r>
              <a:rPr lang="en-US" i="1" dirty="0"/>
              <a:t>right</a:t>
            </a:r>
            <a:r>
              <a:rPr lang="en-US" dirty="0"/>
              <a:t> are recursively computed, the final returned result is </a:t>
            </a:r>
            <a:r>
              <a:rPr lang="en-US" i="1" dirty="0"/>
              <a:t>11+15 = 26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6097347"/>
              </p:ext>
            </p:extLst>
          </p:nvPr>
        </p:nvGraphicFramePr>
        <p:xfrm>
          <a:off x="876300" y="2609566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 = ?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right =?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 = ?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 = 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 = …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7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? 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 = 2 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 = 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 = …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11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sp>
        <p:nvSpPr>
          <p:cNvPr id="5" name="Right Arrow 4"/>
          <p:cNvSpPr/>
          <p:nvPr/>
        </p:nvSpPr>
        <p:spPr>
          <a:xfrm>
            <a:off x="282321" y="405028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334557"/>
              </p:ext>
            </p:extLst>
          </p:nvPr>
        </p:nvGraphicFramePr>
        <p:xfrm>
          <a:off x="3968750" y="2609566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7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right</a:t>
                      </a:r>
                      <a:r>
                        <a:rPr lang="en-US" baseline="0" dirty="0"/>
                        <a:t> = 8 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 = 2 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 = 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 = …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11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?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sp>
        <p:nvSpPr>
          <p:cNvPr id="7" name="Right Arrow 6"/>
          <p:cNvSpPr/>
          <p:nvPr/>
        </p:nvSpPr>
        <p:spPr>
          <a:xfrm>
            <a:off x="3374771" y="5161534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986730"/>
              </p:ext>
            </p:extLst>
          </p:nvPr>
        </p:nvGraphicFramePr>
        <p:xfrm>
          <a:off x="7061200" y="2615632"/>
          <a:ext cx="1594909" cy="667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4909">
                  <a:extLst>
                    <a:ext uri="{9D8B030D-6E8A-4147-A177-3AD203B41FA5}">
                      <a16:colId xmlns:a16="http://schemas.microsoft.com/office/drawing/2014/main" val="418774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24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8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419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028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308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47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64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3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7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7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39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6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left</a:t>
                      </a:r>
                      <a:r>
                        <a:rPr lang="en-US" baseline="0" dirty="0"/>
                        <a:t> = 11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423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/>
                        <a:t>right = 15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middle</a:t>
                      </a:r>
                      <a:r>
                        <a:rPr lang="en-US" baseline="0" dirty="0"/>
                        <a:t> = 1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9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</a:t>
                      </a:r>
                      <a:r>
                        <a:rPr lang="en-US" baseline="0" dirty="0"/>
                        <a:t> = 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9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 = 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25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</a:t>
                      </a:r>
                      <a:r>
                        <a:rPr lang="en-US" baseline="0" dirty="0"/>
                        <a:t> = …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252078"/>
                  </a:ext>
                </a:extLst>
              </a:tr>
            </a:tbl>
          </a:graphicData>
        </a:graphic>
      </p:graphicFrame>
      <p:sp>
        <p:nvSpPr>
          <p:cNvPr id="9" name="Right Arrow 8"/>
          <p:cNvSpPr/>
          <p:nvPr/>
        </p:nvSpPr>
        <p:spPr>
          <a:xfrm>
            <a:off x="6467221" y="7396450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8953098" y="7193250"/>
            <a:ext cx="593979" cy="484632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17828" y="7181810"/>
            <a:ext cx="503343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125668679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</a:t>
            </a:r>
          </a:p>
        </p:txBody>
      </p:sp>
    </p:spTree>
    <p:extLst>
      <p:ext uri="{BB962C8B-B14F-4D97-AF65-F5344CB8AC3E}">
        <p14:creationId xmlns:p14="http://schemas.microsoft.com/office/powerpoint/2010/main" val="349171720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 Complexity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298450" y="2603500"/>
                <a:ext cx="12490450" cy="6838950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spcBef>
                    <a:spcPts val="2100"/>
                  </a:spcBef>
                </a:pPr>
                <a:r>
                  <a:rPr lang="en-US" dirty="0"/>
                  <a:t>In these examples, </a:t>
                </a:r>
                <a:r>
                  <a:rPr lang="en-US" i="1" dirty="0" err="1"/>
                  <a:t>sumX</a:t>
                </a:r>
                <a:r>
                  <a:rPr lang="en-US" dirty="0"/>
                  <a:t> had at most 4 frames on stack at same time, whereas </a:t>
                </a:r>
                <a:r>
                  <a:rPr lang="en-US" i="1" dirty="0" err="1"/>
                  <a:t>sumY</a:t>
                </a:r>
                <a:r>
                  <a:rPr lang="en-US" dirty="0"/>
                  <a:t> had only 3</a:t>
                </a:r>
              </a:p>
              <a:p>
                <a:pPr>
                  <a:spcBef>
                    <a:spcPts val="2100"/>
                  </a:spcBef>
                </a:pPr>
                <a:r>
                  <a:rPr lang="en-US" i="1" dirty="0"/>
                  <a:t>space(</a:t>
                </a:r>
                <a:r>
                  <a:rPr lang="en-US" i="1" dirty="0" err="1"/>
                  <a:t>sumX</a:t>
                </a:r>
                <a:r>
                  <a:rPr lang="en-US" i="1" dirty="0"/>
                  <a:t>)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dirty="0"/>
                  <a:t>(n)</a:t>
                </a:r>
              </a:p>
              <a:p>
                <a:pPr lvl="1">
                  <a:spcBef>
                    <a:spcPts val="2100"/>
                  </a:spcBef>
                </a:pPr>
                <a:r>
                  <a:rPr lang="en-US" dirty="0"/>
                  <a:t>quite bad… stack is not so big</a:t>
                </a:r>
              </a:p>
              <a:p>
                <a:pPr>
                  <a:spcBef>
                    <a:spcPts val="2100"/>
                  </a:spcBef>
                </a:pPr>
                <a:r>
                  <a:rPr lang="en-US" i="1" dirty="0"/>
                  <a:t>space(</a:t>
                </a:r>
                <a:r>
                  <a:rPr lang="en-US" i="1" dirty="0" err="1"/>
                  <a:t>sumY</a:t>
                </a:r>
                <a:r>
                  <a:rPr lang="en-US" i="1" dirty="0"/>
                  <a:t>)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dirty="0"/>
                  <a:t>(log n)</a:t>
                </a:r>
              </a:p>
              <a:p>
                <a:pPr lvl="1">
                  <a:spcBef>
                    <a:spcPts val="2100"/>
                  </a:spcBef>
                </a:pPr>
                <a:r>
                  <a:rPr lang="en-US" dirty="0"/>
                  <a:t>good… but still worse than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dirty="0"/>
                  <a:t>(1) of an iterative version using a loop in a single function call</a:t>
                </a:r>
              </a:p>
              <a:p>
                <a:pPr>
                  <a:spcBef>
                    <a:spcPts val="2100"/>
                  </a:spcBef>
                </a:pPr>
                <a:r>
                  <a:rPr lang="en-US" dirty="0"/>
                  <a:t>It can be mathematically proved that, if you halve the space by half at each call, you will get at most </a:t>
                </a:r>
                <a:r>
                  <a:rPr lang="en-US" i="1" dirty="0"/>
                  <a:t>log n</a:t>
                </a:r>
                <a:r>
                  <a:rPr lang="en-US" dirty="0"/>
                  <a:t> frames on the stack </a:t>
                </a:r>
              </a:p>
              <a:p>
                <a:pPr>
                  <a:spcBef>
                    <a:spcPts val="2100"/>
                  </a:spcBef>
                </a:pPr>
                <a:r>
                  <a:rPr lang="en-US" dirty="0"/>
                  <a:t>When designing a recursive algorithm, should always aim to reduce space by at least half</a:t>
                </a:r>
              </a:p>
              <a:p>
                <a:pPr lvl="1">
                  <a:spcBef>
                    <a:spcPts val="2100"/>
                  </a:spcBef>
                </a:pPr>
                <a:r>
                  <a:rPr lang="en-US" dirty="0"/>
                  <a:t>it is not a problem if you then need to make 2 or more recursive calls in the same function</a:t>
                </a:r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98450" y="2603500"/>
                <a:ext cx="12490450" cy="6838950"/>
              </a:xfrm>
              <a:blipFill>
                <a:blip r:embed="rId2"/>
                <a:stretch>
                  <a:fillRect l="-1017" t="-1852" r="-1119" b="-1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2401966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to Remember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650" y="2603500"/>
            <a:ext cx="12496800" cy="6959600"/>
          </a:xfrm>
        </p:spPr>
        <p:txBody>
          <a:bodyPr/>
          <a:lstStyle/>
          <a:p>
            <a:r>
              <a:rPr lang="en-US" dirty="0"/>
              <a:t>3 main aspects in recursive functions</a:t>
            </a:r>
          </a:p>
          <a:p>
            <a:r>
              <a:rPr lang="en-US" b="1" dirty="0"/>
              <a:t>Stopping Criterion</a:t>
            </a:r>
            <a:r>
              <a:rPr lang="en-US" dirty="0"/>
              <a:t>: otherwise no end, until a stack overflow</a:t>
            </a:r>
          </a:p>
          <a:p>
            <a:r>
              <a:rPr lang="en-US" b="1" dirty="0"/>
              <a:t>Reduced Input</a:t>
            </a:r>
            <a:r>
              <a:rPr lang="en-US" dirty="0"/>
              <a:t>: aim at least at halving it</a:t>
            </a:r>
          </a:p>
          <a:p>
            <a:r>
              <a:rPr lang="en-US" b="1" dirty="0"/>
              <a:t>Combine Results</a:t>
            </a:r>
            <a:r>
              <a:rPr lang="en-US" dirty="0"/>
              <a:t>: once recursive calls finished, combine their outputs together for the final result</a:t>
            </a:r>
          </a:p>
          <a:p>
            <a:pPr lvl="1"/>
            <a:r>
              <a:rPr lang="en-US" dirty="0"/>
              <a:t>often it is not as trivial as doing a + </a:t>
            </a:r>
          </a:p>
        </p:txBody>
      </p:sp>
    </p:spTree>
    <p:extLst>
      <p:ext uri="{BB962C8B-B14F-4D97-AF65-F5344CB8AC3E}">
        <p14:creationId xmlns:p14="http://schemas.microsoft.com/office/powerpoint/2010/main" val="78433010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8300" y="3225800"/>
            <a:ext cx="12363450" cy="3302000"/>
          </a:xfrm>
        </p:spPr>
        <p:txBody>
          <a:bodyPr/>
          <a:lstStyle/>
          <a:p>
            <a:r>
              <a:rPr lang="en-US" dirty="0"/>
              <a:t>Why Use Recursion???</a:t>
            </a:r>
          </a:p>
        </p:txBody>
      </p:sp>
    </p:spTree>
    <p:extLst>
      <p:ext uri="{BB962C8B-B14F-4D97-AF65-F5344CB8AC3E}">
        <p14:creationId xmlns:p14="http://schemas.microsoft.com/office/powerpoint/2010/main" val="141149180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vs. Iterative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9100" y="2603500"/>
            <a:ext cx="12338050" cy="6921500"/>
          </a:xfrm>
        </p:spPr>
        <p:txBody>
          <a:bodyPr/>
          <a:lstStyle/>
          <a:p>
            <a:r>
              <a:rPr lang="en-US" dirty="0"/>
              <a:t>Iterative versions of algorithms are “</a:t>
            </a:r>
            <a:r>
              <a:rPr lang="en-US" i="1" dirty="0"/>
              <a:t>usually</a:t>
            </a:r>
            <a:r>
              <a:rPr lang="en-US" dirty="0"/>
              <a:t>” better</a:t>
            </a:r>
          </a:p>
          <a:p>
            <a:pPr lvl="1"/>
            <a:r>
              <a:rPr lang="en-US" dirty="0"/>
              <a:t>recall that each recursive call has to create and push a new function call frame</a:t>
            </a:r>
          </a:p>
          <a:p>
            <a:r>
              <a:rPr lang="en-US" dirty="0"/>
              <a:t>However, there are many algorithms that are </a:t>
            </a:r>
            <a:r>
              <a:rPr lang="en-US" i="1" dirty="0"/>
              <a:t>easier</a:t>
            </a:r>
            <a:r>
              <a:rPr lang="en-US" dirty="0"/>
              <a:t> and </a:t>
            </a:r>
            <a:r>
              <a:rPr lang="en-US" i="1" dirty="0"/>
              <a:t>more efficient</a:t>
            </a:r>
            <a:r>
              <a:rPr lang="en-US" dirty="0"/>
              <a:t> to write in a recursive form</a:t>
            </a:r>
          </a:p>
          <a:p>
            <a:pPr lvl="1"/>
            <a:r>
              <a:rPr lang="en-US" dirty="0"/>
              <a:t>this will become more evident when we will start to work with </a:t>
            </a:r>
            <a:r>
              <a:rPr lang="en-US" i="1" dirty="0"/>
              <a:t>Trees</a:t>
            </a:r>
          </a:p>
          <a:p>
            <a:r>
              <a:rPr lang="en-US" dirty="0"/>
              <a:t>Recursive sorting: </a:t>
            </a:r>
            <a:r>
              <a:rPr lang="en-US" i="1" dirty="0"/>
              <a:t>Merge Sort</a:t>
            </a:r>
            <a:r>
              <a:rPr lang="en-US" dirty="0"/>
              <a:t> and </a:t>
            </a:r>
            <a:r>
              <a:rPr lang="en-US" i="1" dirty="0"/>
              <a:t>Quick Sort</a:t>
            </a:r>
          </a:p>
        </p:txBody>
      </p:sp>
    </p:spTree>
    <p:extLst>
      <p:ext uri="{BB962C8B-B14F-4D97-AF65-F5344CB8AC3E}">
        <p14:creationId xmlns:p14="http://schemas.microsoft.com/office/powerpoint/2010/main" val="725152567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7524750" cy="6286500"/>
          </a:xfrm>
        </p:spPr>
        <p:txBody>
          <a:bodyPr/>
          <a:lstStyle/>
          <a:p>
            <a:r>
              <a:rPr lang="en-US" i="1" dirty="0"/>
              <a:t>Divide and Conquer</a:t>
            </a:r>
          </a:p>
          <a:p>
            <a:pPr lvl="1"/>
            <a:r>
              <a:rPr lang="en-US" dirty="0"/>
              <a:t>Recursive implementation</a:t>
            </a:r>
          </a:p>
          <a:p>
            <a:r>
              <a:rPr lang="en-US" dirty="0"/>
              <a:t>Split the array in two </a:t>
            </a:r>
          </a:p>
          <a:p>
            <a:r>
              <a:rPr lang="en-US" dirty="0"/>
              <a:t>Sort the two parts</a:t>
            </a:r>
          </a:p>
          <a:p>
            <a:r>
              <a:rPr lang="en-US" dirty="0"/>
              <a:t>Merge the two parts once sorted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157747"/>
              </p:ext>
            </p:extLst>
          </p:nvPr>
        </p:nvGraphicFramePr>
        <p:xfrm>
          <a:off x="8594729" y="3725403"/>
          <a:ext cx="4150782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018995"/>
              </p:ext>
            </p:extLst>
          </p:nvPr>
        </p:nvGraphicFramePr>
        <p:xfrm>
          <a:off x="8626478" y="5365044"/>
          <a:ext cx="4150782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9582274"/>
              </p:ext>
            </p:extLst>
          </p:nvPr>
        </p:nvGraphicFramePr>
        <p:xfrm>
          <a:off x="8626478" y="6486947"/>
          <a:ext cx="4150782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980517"/>
              </p:ext>
            </p:extLst>
          </p:nvPr>
        </p:nvGraphicFramePr>
        <p:xfrm>
          <a:off x="8648702" y="7511344"/>
          <a:ext cx="4150782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823462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500" y="2603500"/>
            <a:ext cx="12744449" cy="6286500"/>
          </a:xfrm>
        </p:spPr>
        <p:txBody>
          <a:bodyPr>
            <a:normAutofit fontScale="92500"/>
          </a:bodyPr>
          <a:lstStyle/>
          <a:p>
            <a:r>
              <a:rPr lang="en-US" dirty="0"/>
              <a:t>Writing </a:t>
            </a:r>
            <a:r>
              <a:rPr lang="en-US" i="1" dirty="0" err="1"/>
              <a:t>mergeSort</a:t>
            </a:r>
            <a:r>
              <a:rPr lang="en-US" i="1" dirty="0"/>
              <a:t>(T[] array)</a:t>
            </a:r>
          </a:p>
          <a:p>
            <a:r>
              <a:rPr lang="en-US" dirty="0"/>
              <a:t>How to sort the 2 halves if my goal was to write a sort algorithm???</a:t>
            </a:r>
          </a:p>
          <a:p>
            <a:r>
              <a:rPr lang="en-US" dirty="0"/>
              <a:t>Recursion: reuse function you are writing, but  on smaller data</a:t>
            </a:r>
          </a:p>
          <a:p>
            <a:pPr marL="444500" lvl="1" indent="0">
              <a:buNone/>
            </a:pPr>
            <a:r>
              <a:rPr lang="en-US" i="1" dirty="0" err="1"/>
              <a:t>mergeSort</a:t>
            </a:r>
            <a:r>
              <a:rPr lang="en-US" i="1" dirty="0"/>
              <a:t>(T[] array){</a:t>
            </a:r>
          </a:p>
          <a:p>
            <a:pPr marL="444500" lvl="1" indent="0">
              <a:buNone/>
            </a:pPr>
            <a:r>
              <a:rPr lang="en-US" i="1" dirty="0"/>
              <a:t>        </a:t>
            </a:r>
            <a:r>
              <a:rPr lang="en-US" i="1" dirty="0" err="1"/>
              <a:t>mergeSort</a:t>
            </a:r>
            <a:r>
              <a:rPr lang="en-US" i="1" dirty="0"/>
              <a:t>(array, 0, </a:t>
            </a:r>
            <a:r>
              <a:rPr lang="en-US" i="1" dirty="0" err="1"/>
              <a:t>array.length</a:t>
            </a:r>
            <a:r>
              <a:rPr lang="en-US" i="1" dirty="0"/>
              <a:t> / 2)</a:t>
            </a:r>
          </a:p>
          <a:p>
            <a:pPr marL="444500" lvl="1" indent="0">
              <a:buNone/>
            </a:pPr>
            <a:r>
              <a:rPr lang="en-US" i="1" dirty="0"/>
              <a:t>        </a:t>
            </a:r>
            <a:r>
              <a:rPr lang="en-US" i="1" dirty="0" err="1"/>
              <a:t>mergeSort</a:t>
            </a:r>
            <a:r>
              <a:rPr lang="en-US" i="1" dirty="0"/>
              <a:t>(array, </a:t>
            </a:r>
            <a:r>
              <a:rPr lang="en-US" i="1" dirty="0" err="1"/>
              <a:t>array.length</a:t>
            </a:r>
            <a:r>
              <a:rPr lang="en-US" i="1" dirty="0"/>
              <a:t> /2 , </a:t>
            </a:r>
            <a:r>
              <a:rPr lang="en-US" i="1" dirty="0" err="1"/>
              <a:t>array.length</a:t>
            </a:r>
            <a:r>
              <a:rPr lang="en-US" i="1" dirty="0"/>
              <a:t>)</a:t>
            </a:r>
          </a:p>
          <a:p>
            <a:pPr marL="444500" lvl="1" indent="0">
              <a:buNone/>
            </a:pPr>
            <a:r>
              <a:rPr lang="en-US" i="1" dirty="0"/>
              <a:t>        </a:t>
            </a:r>
            <a:r>
              <a:rPr lang="en-US" i="1" dirty="0" err="1"/>
              <a:t>mergeHalves</a:t>
            </a:r>
            <a:r>
              <a:rPr lang="en-US" i="1" dirty="0"/>
              <a:t>(array)</a:t>
            </a:r>
          </a:p>
          <a:p>
            <a:pPr marL="444500" lvl="1" indent="0">
              <a:buNone/>
            </a:pPr>
            <a:r>
              <a:rPr lang="en-US" i="1" dirty="0"/>
              <a:t>}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55397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End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603500"/>
            <a:ext cx="12268200" cy="6286500"/>
          </a:xfrm>
        </p:spPr>
        <p:txBody>
          <a:bodyPr/>
          <a:lstStyle/>
          <a:p>
            <a:r>
              <a:rPr lang="en-US" dirty="0"/>
              <a:t>To avoid infinite loop, you need to define a stopping condition</a:t>
            </a:r>
          </a:p>
          <a:p>
            <a:r>
              <a:rPr lang="en-US" dirty="0"/>
              <a:t>When do I know for certain that an array is sorted?</a:t>
            </a:r>
          </a:p>
          <a:p>
            <a:r>
              <a:rPr lang="en-US" dirty="0"/>
              <a:t>Answer: when its size is at most 1</a:t>
            </a:r>
          </a:p>
          <a:p>
            <a:r>
              <a:rPr lang="en-US" dirty="0"/>
              <a:t>So, stop recursion when reaching an half of size 1 or less</a:t>
            </a:r>
          </a:p>
        </p:txBody>
      </p:sp>
    </p:spTree>
    <p:extLst>
      <p:ext uri="{BB962C8B-B14F-4D97-AF65-F5344CB8AC3E}">
        <p14:creationId xmlns:p14="http://schemas.microsoft.com/office/powerpoint/2010/main" val="893528988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151765"/>
            <a:ext cx="11099800" cy="1336675"/>
          </a:xfrm>
        </p:spPr>
        <p:txBody>
          <a:bodyPr/>
          <a:lstStyle/>
          <a:p>
            <a:r>
              <a:rPr lang="en-US" dirty="0"/>
              <a:t>Merge of Halves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704341"/>
            <a:ext cx="12700000" cy="233426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By recursion, I can sort the 2 halves, but array with 2 sorted halves is not sorted</a:t>
            </a:r>
          </a:p>
          <a:p>
            <a:r>
              <a:rPr lang="en-US" dirty="0"/>
              <a:t>Scan the 2 halves, and copy min to a new array</a:t>
            </a:r>
          </a:p>
          <a:p>
            <a:r>
              <a:rPr lang="en-US" dirty="0"/>
              <a:t>Between N/2 and N comparisons: once reached end of one half, copy over the other 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524621"/>
              </p:ext>
            </p:extLst>
          </p:nvPr>
        </p:nvGraphicFramePr>
        <p:xfrm>
          <a:off x="581027" y="4324350"/>
          <a:ext cx="2075391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4109232"/>
              </p:ext>
            </p:extLst>
          </p:nvPr>
        </p:nvGraphicFramePr>
        <p:xfrm>
          <a:off x="581027" y="5829300"/>
          <a:ext cx="4150782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7226563"/>
              </p:ext>
            </p:extLst>
          </p:nvPr>
        </p:nvGraphicFramePr>
        <p:xfrm>
          <a:off x="581027" y="5072944"/>
          <a:ext cx="2075391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441155"/>
              </p:ext>
            </p:extLst>
          </p:nvPr>
        </p:nvGraphicFramePr>
        <p:xfrm>
          <a:off x="7172327" y="4324350"/>
          <a:ext cx="2075391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69404"/>
              </p:ext>
            </p:extLst>
          </p:nvPr>
        </p:nvGraphicFramePr>
        <p:xfrm>
          <a:off x="7172327" y="5829300"/>
          <a:ext cx="4150782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087535"/>
              </p:ext>
            </p:extLst>
          </p:nvPr>
        </p:nvGraphicFramePr>
        <p:xfrm>
          <a:off x="7172327" y="5072944"/>
          <a:ext cx="2075391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556826"/>
              </p:ext>
            </p:extLst>
          </p:nvPr>
        </p:nvGraphicFramePr>
        <p:xfrm>
          <a:off x="581027" y="7353935"/>
          <a:ext cx="2075391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709862"/>
              </p:ext>
            </p:extLst>
          </p:nvPr>
        </p:nvGraphicFramePr>
        <p:xfrm>
          <a:off x="581027" y="8858885"/>
          <a:ext cx="4150782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0191740"/>
              </p:ext>
            </p:extLst>
          </p:nvPr>
        </p:nvGraphicFramePr>
        <p:xfrm>
          <a:off x="581027" y="8102529"/>
          <a:ext cx="2075391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871052"/>
              </p:ext>
            </p:extLst>
          </p:nvPr>
        </p:nvGraphicFramePr>
        <p:xfrm>
          <a:off x="7172327" y="7353935"/>
          <a:ext cx="2075391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829812"/>
              </p:ext>
            </p:extLst>
          </p:nvPr>
        </p:nvGraphicFramePr>
        <p:xfrm>
          <a:off x="7172327" y="8858885"/>
          <a:ext cx="4150782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047877"/>
              </p:ext>
            </p:extLst>
          </p:nvPr>
        </p:nvGraphicFramePr>
        <p:xfrm>
          <a:off x="7172327" y="8102529"/>
          <a:ext cx="2075391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1797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2043106262"/>
                    </a:ext>
                  </a:extLst>
                </a:gridCol>
                <a:gridCol w="691797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sp>
        <p:nvSpPr>
          <p:cNvPr id="7" name="Up Arrow 6"/>
          <p:cNvSpPr/>
          <p:nvPr/>
        </p:nvSpPr>
        <p:spPr>
          <a:xfrm>
            <a:off x="827659" y="4733255"/>
            <a:ext cx="249682" cy="158115"/>
          </a:xfrm>
          <a:prstGeom prst="up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" name="Up Arrow 17"/>
          <p:cNvSpPr/>
          <p:nvPr/>
        </p:nvSpPr>
        <p:spPr>
          <a:xfrm>
            <a:off x="827659" y="5491886"/>
            <a:ext cx="249682" cy="158115"/>
          </a:xfrm>
          <a:prstGeom prst="up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Up Arrow 19"/>
          <p:cNvSpPr/>
          <p:nvPr/>
        </p:nvSpPr>
        <p:spPr>
          <a:xfrm>
            <a:off x="8790559" y="8508011"/>
            <a:ext cx="249682" cy="158115"/>
          </a:xfrm>
          <a:prstGeom prst="up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Up Arrow 20"/>
          <p:cNvSpPr/>
          <p:nvPr/>
        </p:nvSpPr>
        <p:spPr>
          <a:xfrm>
            <a:off x="8091531" y="7755536"/>
            <a:ext cx="249682" cy="158115"/>
          </a:xfrm>
          <a:prstGeom prst="up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Up Arrow 21"/>
          <p:cNvSpPr/>
          <p:nvPr/>
        </p:nvSpPr>
        <p:spPr>
          <a:xfrm>
            <a:off x="7393031" y="5465939"/>
            <a:ext cx="249682" cy="158115"/>
          </a:xfrm>
          <a:prstGeom prst="up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Up Arrow 22"/>
          <p:cNvSpPr/>
          <p:nvPr/>
        </p:nvSpPr>
        <p:spPr>
          <a:xfrm>
            <a:off x="8085181" y="4742322"/>
            <a:ext cx="249682" cy="158115"/>
          </a:xfrm>
          <a:prstGeom prst="up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Up Arrow 23"/>
          <p:cNvSpPr/>
          <p:nvPr/>
        </p:nvSpPr>
        <p:spPr>
          <a:xfrm>
            <a:off x="1493881" y="8500287"/>
            <a:ext cx="249682" cy="158115"/>
          </a:xfrm>
          <a:prstGeom prst="up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Up Arrow 24"/>
          <p:cNvSpPr/>
          <p:nvPr/>
        </p:nvSpPr>
        <p:spPr>
          <a:xfrm>
            <a:off x="1493881" y="7746717"/>
            <a:ext cx="249682" cy="158115"/>
          </a:xfrm>
          <a:prstGeom prst="up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487050668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Cost based on 2 recursive calls and then merge</a:t>
                </a:r>
              </a:p>
              <a:p>
                <a:r>
                  <a:rPr lang="en-US" dirty="0"/>
                  <a:t>C(1) = O(1)</a:t>
                </a:r>
              </a:p>
              <a:p>
                <a:r>
                  <a:rPr lang="en-US" dirty="0"/>
                  <a:t>C(n) &gt;= C(n/2) + C(n/2) + n/2</a:t>
                </a:r>
              </a:p>
              <a:p>
                <a:pPr lvl="1"/>
                <a:r>
                  <a:rPr lang="en-US" dirty="0"/>
                  <a:t>Best case for merge, only have to look at one of the halves</a:t>
                </a:r>
              </a:p>
              <a:p>
                <a:pPr lvl="1"/>
                <a:r>
                  <a:rPr lang="en-US" dirty="0" err="1"/>
                  <a:t>Eg</a:t>
                </a:r>
                <a:r>
                  <a:rPr lang="en-US" dirty="0"/>
                  <a:t>, all elements in half A are lower than first element in half B</a:t>
                </a:r>
              </a:p>
              <a:p>
                <a:r>
                  <a:rPr lang="en-US" dirty="0"/>
                  <a:t>C(n) &lt;= C(n/2) + C(n/2) + n</a:t>
                </a:r>
              </a:p>
              <a:p>
                <a:pPr lvl="1"/>
                <a:r>
                  <a:rPr lang="en-US" dirty="0"/>
                  <a:t>Worst case for merge, need to look at whole of both halves</a:t>
                </a:r>
              </a:p>
              <a:p>
                <a:r>
                  <a:rPr lang="en-US" dirty="0"/>
                  <a:t>…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1153" t="-291" b="-15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2852387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Asymptotically, does not exist comparison-based sorting better than O(n log n)</a:t>
            </a:r>
          </a:p>
          <a:p>
            <a:r>
              <a:rPr lang="en-US" dirty="0"/>
              <a:t>Merge-sort is therefore asymptotically optimal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, no instance for which get worse than O(n log n)</a:t>
            </a:r>
          </a:p>
          <a:p>
            <a:r>
              <a:rPr lang="en-US" dirty="0"/>
              <a:t>But… more memory, need extra array buffer</a:t>
            </a:r>
          </a:p>
          <a:p>
            <a:r>
              <a:rPr lang="en-US" dirty="0"/>
              <a:t>… might be not best on </a:t>
            </a:r>
            <a:r>
              <a:rPr lang="en-US" i="1" dirty="0"/>
              <a:t>average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65607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Wikipedia Definition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59454" y="2603499"/>
            <a:ext cx="12492596" cy="6849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b="1" i="1" dirty="0"/>
              <a:t>Recursion</a:t>
            </a:r>
            <a:r>
              <a:rPr lang="en-US" sz="4800" i="1" dirty="0"/>
              <a:t> in computer science is a method of solving a problem where the solution depends on solutions to </a:t>
            </a:r>
            <a:r>
              <a:rPr lang="en-US" sz="4800" b="1" i="1" dirty="0"/>
              <a:t>smaller instances </a:t>
            </a:r>
            <a:r>
              <a:rPr lang="en-US" sz="4800" i="1" dirty="0"/>
              <a:t>of the same problem (as opposed to iteration)… Most computer programming languages support recursion by allowing a function to </a:t>
            </a:r>
            <a:r>
              <a:rPr lang="en-US" sz="4800" b="1" i="1" dirty="0"/>
              <a:t>call itself </a:t>
            </a:r>
            <a:r>
              <a:rPr lang="en-US" sz="4800" i="1" dirty="0"/>
              <a:t>from within its own code.</a:t>
            </a:r>
          </a:p>
        </p:txBody>
      </p:sp>
    </p:spTree>
    <p:extLst>
      <p:ext uri="{BB962C8B-B14F-4D97-AF65-F5344CB8AC3E}">
        <p14:creationId xmlns:p14="http://schemas.microsoft.com/office/powerpoint/2010/main" val="3341746975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Wikipedia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9575" y="2603500"/>
            <a:ext cx="12296775" cy="2054225"/>
          </a:xfrm>
        </p:spPr>
        <p:txBody>
          <a:bodyPr>
            <a:normAutofit/>
          </a:bodyPr>
          <a:lstStyle/>
          <a:p>
            <a:r>
              <a:rPr lang="en-US" dirty="0"/>
              <a:t>Besides book, Wikipedia is good source to read about algorithms and data structures in layman terms</a:t>
            </a:r>
          </a:p>
          <a:p>
            <a:pPr lvl="1"/>
            <a:r>
              <a:rPr lang="en-US" dirty="0"/>
              <a:t>https://en.wikipedia.org/wiki/Merge_sort</a:t>
            </a:r>
          </a:p>
        </p:txBody>
      </p:sp>
      <p:pic>
        <p:nvPicPr>
          <p:cNvPr id="1026" name="Picture 2" descr="Merge-sort-example-300px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174" y="5483224"/>
            <a:ext cx="5178425" cy="310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thumb/c/c5/Merge_sort_animation2.gif/220px-Merge_sort_animation2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1925" y="5482533"/>
            <a:ext cx="3675827" cy="3107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884201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Sort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One of the most used sorting algorithm </a:t>
                </a:r>
              </a:p>
              <a:p>
                <a:r>
                  <a:rPr lang="en-US" i="1"/>
                  <a:t>Fast </a:t>
                </a:r>
                <a:r>
                  <a:rPr lang="en-US" i="1" dirty="0"/>
                  <a:t>on average</a:t>
                </a:r>
                <a:r>
                  <a:rPr lang="en-US" dirty="0"/>
                  <a:t>, usually “n log n”</a:t>
                </a:r>
              </a:p>
              <a:p>
                <a:pPr lvl="1"/>
                <a:r>
                  <a:rPr lang="en-US" dirty="0"/>
                  <a:t>Better “constant” compared to Merge Sort (</a:t>
                </a:r>
                <a:r>
                  <a:rPr lang="en-US" dirty="0" err="1"/>
                  <a:t>eg</a:t>
                </a:r>
                <a:r>
                  <a:rPr lang="en-US" dirty="0"/>
                  <a:t>, no moving data to buffer)</a:t>
                </a:r>
              </a:p>
              <a:p>
                <a:pPr lvl="1"/>
                <a:r>
                  <a:rPr lang="en-US" dirty="0"/>
                  <a:t>But can go till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in worst case</a:t>
                </a:r>
              </a:p>
              <a:p>
                <a:r>
                  <a:rPr lang="en-US" dirty="0"/>
                  <a:t>Minimal memory overhead</a:t>
                </a:r>
              </a:p>
              <a:p>
                <a:r>
                  <a:rPr lang="en-US" dirty="0"/>
                  <a:t>Lot of variants studied during the years</a:t>
                </a:r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1029" r="-12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7950109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0944225" cy="6286500"/>
          </a:xfrm>
        </p:spPr>
        <p:txBody>
          <a:bodyPr/>
          <a:lstStyle/>
          <a:p>
            <a:r>
              <a:rPr lang="en-US" dirty="0"/>
              <a:t>Still Divide and Conquer algorithm, like Merge Sort</a:t>
            </a:r>
          </a:p>
          <a:p>
            <a:r>
              <a:rPr lang="en-US" dirty="0"/>
              <a:t>Choose a value X (pivot)</a:t>
            </a:r>
          </a:p>
          <a:p>
            <a:r>
              <a:rPr lang="en-US" dirty="0"/>
              <a:t>Move values &lt;X  before X, and &gt;X after it</a:t>
            </a:r>
          </a:p>
          <a:p>
            <a:r>
              <a:rPr lang="en-US" dirty="0"/>
              <a:t>After one step X is in the correct position</a:t>
            </a:r>
          </a:p>
          <a:p>
            <a:r>
              <a:rPr lang="en-US" dirty="0"/>
              <a:t>Apply recursion on subarrays before and after X</a:t>
            </a:r>
          </a:p>
        </p:txBody>
      </p:sp>
      <p:pic>
        <p:nvPicPr>
          <p:cNvPr id="2050" name="Picture 2" descr="Animated visualization of the quicksort algorithm. The horizontal lines are pivot values.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499" y="444500"/>
            <a:ext cx="3356597" cy="256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5920421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1375" y="323056"/>
            <a:ext cx="8353425" cy="9017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Choose a pivot, </a:t>
            </a:r>
            <a:r>
              <a:rPr lang="en-US" dirty="0" err="1"/>
              <a:t>eg</a:t>
            </a:r>
            <a:r>
              <a:rPr lang="en-US" dirty="0"/>
              <a:t> value 5</a:t>
            </a:r>
          </a:p>
          <a:p>
            <a:r>
              <a:rPr lang="en-US" dirty="0"/>
              <a:t>Scan from left till &gt; 5, from right till &lt; 5</a:t>
            </a:r>
          </a:p>
          <a:p>
            <a:r>
              <a:rPr lang="en-US" dirty="0"/>
              <a:t>Swap (</a:t>
            </a:r>
            <a:r>
              <a:rPr lang="en-US" dirty="0" err="1"/>
              <a:t>eg</a:t>
            </a:r>
            <a:r>
              <a:rPr lang="en-US" dirty="0"/>
              <a:t> 6 with 1), and continue</a:t>
            </a:r>
          </a:p>
          <a:p>
            <a:r>
              <a:rPr lang="en-US" dirty="0"/>
              <a:t>Note how 3 is not touched, as &lt; 5</a:t>
            </a:r>
          </a:p>
          <a:p>
            <a:r>
              <a:rPr lang="en-US" dirty="0"/>
              <a:t>At the end, the pivot 5 is in the right position</a:t>
            </a:r>
          </a:p>
          <a:p>
            <a:r>
              <a:rPr lang="en-US" dirty="0"/>
              <a:t>On left side, all values &lt; 5</a:t>
            </a:r>
          </a:p>
          <a:p>
            <a:r>
              <a:rPr lang="en-US" dirty="0"/>
              <a:t>On right side, all values &gt; 5 </a:t>
            </a:r>
          </a:p>
          <a:p>
            <a:r>
              <a:rPr lang="en-US" dirty="0"/>
              <a:t>Apply recursively on left and right of pivot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8775854"/>
              </p:ext>
            </p:extLst>
          </p:nvPr>
        </p:nvGraphicFramePr>
        <p:xfrm>
          <a:off x="536709" y="857250"/>
          <a:ext cx="3631936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848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4253962811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743237412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577932"/>
              </p:ext>
            </p:extLst>
          </p:nvPr>
        </p:nvGraphicFramePr>
        <p:xfrm>
          <a:off x="536709" y="1857375"/>
          <a:ext cx="3631936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848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4253962811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743237412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3924201"/>
              </p:ext>
            </p:extLst>
          </p:nvPr>
        </p:nvGraphicFramePr>
        <p:xfrm>
          <a:off x="536709" y="3038475"/>
          <a:ext cx="3631936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848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4253962811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743237412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068324"/>
              </p:ext>
            </p:extLst>
          </p:nvPr>
        </p:nvGraphicFramePr>
        <p:xfrm>
          <a:off x="536709" y="4183856"/>
          <a:ext cx="3631936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848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4253962811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743237412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4898507"/>
              </p:ext>
            </p:extLst>
          </p:nvPr>
        </p:nvGraphicFramePr>
        <p:xfrm>
          <a:off x="536709" y="5460206"/>
          <a:ext cx="3631936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848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4253962811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743237412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0896461"/>
              </p:ext>
            </p:extLst>
          </p:nvPr>
        </p:nvGraphicFramePr>
        <p:xfrm>
          <a:off x="536709" y="6531768"/>
          <a:ext cx="3631936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848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4253962811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743237412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101471"/>
              </p:ext>
            </p:extLst>
          </p:nvPr>
        </p:nvGraphicFramePr>
        <p:xfrm>
          <a:off x="536709" y="7639048"/>
          <a:ext cx="3631936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848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4253962811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743237412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1975743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Choice of Pivot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0075" y="2603500"/>
            <a:ext cx="7572375" cy="62865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Choice of pivot is crucial for performance of Quick Sort</a:t>
            </a:r>
          </a:p>
          <a:p>
            <a:pPr lvl="1"/>
            <a:r>
              <a:rPr lang="en-US" dirty="0"/>
              <a:t>pivot = array[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r>
              <a:rPr lang="en-US" dirty="0"/>
              <a:t>For performance, would like a pivot value that gives the 2 partitions of equal size</a:t>
            </a:r>
          </a:p>
          <a:p>
            <a:r>
              <a:rPr lang="en-US" dirty="0"/>
              <a:t>How to choose “</a:t>
            </a:r>
            <a:r>
              <a:rPr lang="en-US" dirty="0" err="1"/>
              <a:t>i</a:t>
            </a:r>
            <a:r>
              <a:rPr lang="en-US" dirty="0"/>
              <a:t>”?</a:t>
            </a:r>
          </a:p>
          <a:p>
            <a:pPr lvl="1"/>
            <a:r>
              <a:rPr lang="en-US" dirty="0"/>
              <a:t>An option is to take “</a:t>
            </a:r>
            <a:r>
              <a:rPr lang="en-US" dirty="0" err="1"/>
              <a:t>i</a:t>
            </a:r>
            <a:r>
              <a:rPr lang="en-US" dirty="0"/>
              <a:t>” at random</a:t>
            </a:r>
          </a:p>
          <a:p>
            <a:pPr lvl="1"/>
            <a:r>
              <a:rPr lang="en-US" dirty="0"/>
              <a:t>Another option  is to take middle, which is good when array nearly sorted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57208"/>
              </p:ext>
            </p:extLst>
          </p:nvPr>
        </p:nvGraphicFramePr>
        <p:xfrm>
          <a:off x="8963289" y="3962400"/>
          <a:ext cx="3631936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848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4253962811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743237412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7593092"/>
              </p:ext>
            </p:extLst>
          </p:nvPr>
        </p:nvGraphicFramePr>
        <p:xfrm>
          <a:off x="8963289" y="6638925"/>
          <a:ext cx="3631936" cy="409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848">
                  <a:extLst>
                    <a:ext uri="{9D8B030D-6E8A-4147-A177-3AD203B41FA5}">
                      <a16:colId xmlns:a16="http://schemas.microsoft.com/office/drawing/2014/main" val="152768870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653538617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554237578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2946659525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4253962811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743237412"/>
                    </a:ext>
                  </a:extLst>
                </a:gridCol>
                <a:gridCol w="518848">
                  <a:extLst>
                    <a:ext uri="{9D8B030D-6E8A-4147-A177-3AD203B41FA5}">
                      <a16:colId xmlns:a16="http://schemas.microsoft.com/office/drawing/2014/main" val="3337530176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64798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211726" y="3265051"/>
            <a:ext cx="344004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1 (and 7) is</a:t>
            </a:r>
            <a:r>
              <a:rPr kumimoji="0" lang="en-US" sz="24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worst choice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93615" y="6003925"/>
            <a:ext cx="2276265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4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is best choice</a:t>
            </a:r>
          </a:p>
        </p:txBody>
      </p:sp>
    </p:spTree>
    <p:extLst>
      <p:ext uri="{BB962C8B-B14F-4D97-AF65-F5344CB8AC3E}">
        <p14:creationId xmlns:p14="http://schemas.microsoft.com/office/powerpoint/2010/main" val="2514741881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Sorting Algorithm to Use?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2603500"/>
            <a:ext cx="12588240" cy="6703060"/>
          </a:xfrm>
        </p:spPr>
        <p:txBody>
          <a:bodyPr/>
          <a:lstStyle/>
          <a:p>
            <a:r>
              <a:rPr lang="en-US" dirty="0"/>
              <a:t>Unless you have very specific, advanced cases, you use the </a:t>
            </a:r>
            <a:r>
              <a:rPr lang="en-US" i="1" dirty="0"/>
              <a:t>default </a:t>
            </a:r>
            <a:r>
              <a:rPr lang="en-US" dirty="0"/>
              <a:t>of what is given by the standard library of the language/framework you use</a:t>
            </a:r>
          </a:p>
          <a:p>
            <a:r>
              <a:rPr lang="en-US" dirty="0"/>
              <a:t>Most of the time, it will be a variant of Quick or Merge Sort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 in Java (and Python) the default is </a:t>
            </a:r>
            <a:r>
              <a:rPr lang="en-US" dirty="0" err="1"/>
              <a:t>TimSort</a:t>
            </a:r>
            <a:r>
              <a:rPr lang="en-US" dirty="0"/>
              <a:t>, which is an </a:t>
            </a:r>
            <a:r>
              <a:rPr lang="en-US" i="1" dirty="0"/>
              <a:t>hybrid</a:t>
            </a:r>
            <a:r>
              <a:rPr lang="en-US" dirty="0"/>
              <a:t> algorithm based on Merge and Insertion Sort. </a:t>
            </a:r>
          </a:p>
          <a:p>
            <a:pPr lvl="2"/>
            <a:r>
              <a:rPr lang="en-US" sz="2000" dirty="0"/>
              <a:t>you can look at code directly at </a:t>
            </a:r>
            <a:r>
              <a:rPr lang="en-US" sz="2000" b="1" dirty="0" err="1"/>
              <a:t>java.util.TimSort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031967522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Driven Development (TDD)</a:t>
            </a:r>
          </a:p>
        </p:txBody>
      </p:sp>
    </p:spTree>
    <p:extLst>
      <p:ext uri="{BB962C8B-B14F-4D97-AF65-F5344CB8AC3E}">
        <p14:creationId xmlns:p14="http://schemas.microsoft.com/office/powerpoint/2010/main" val="1333697338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TDD in One Slide</a:t>
            </a:r>
          </a:p>
        </p:txBody>
      </p:sp>
      <p:sp>
        <p:nvSpPr>
          <p:cNvPr id="285" name="Shape 28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6400" i="1"/>
            </a:lvl1pPr>
          </a:lstStyle>
          <a:p>
            <a:r>
              <a:t>First write the test cases, which will fail, and then write code to make the test cases pass</a:t>
            </a:r>
          </a:p>
        </p:txBody>
      </p:sp>
    </p:spTree>
    <p:extLst>
      <p:ext uri="{BB962C8B-B14F-4D97-AF65-F5344CB8AC3E}">
        <p14:creationId xmlns:p14="http://schemas.microsoft.com/office/powerpoint/2010/main" val="1173182617"/>
      </p:ext>
    </p:extLst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TDD is Not</a:t>
            </a:r>
          </a:p>
        </p:txBody>
      </p:sp>
      <p:sp>
        <p:nvSpPr>
          <p:cNvPr id="288" name="Shape 288"/>
          <p:cNvSpPr>
            <a:spLocks noGrp="1"/>
          </p:cNvSpPr>
          <p:nvPr>
            <p:ph type="body" idx="1"/>
          </p:nvPr>
        </p:nvSpPr>
        <p:spPr>
          <a:xfrm>
            <a:off x="131975" y="2603500"/>
            <a:ext cx="12481089" cy="6286500"/>
          </a:xfrm>
          <a:prstGeom prst="rect">
            <a:avLst/>
          </a:prstGeom>
        </p:spPr>
        <p:txBody>
          <a:bodyPr/>
          <a:lstStyle/>
          <a:p>
            <a:pPr marL="1428750" indent="-666750"/>
            <a:r>
              <a:rPr dirty="0"/>
              <a:t>It is not a fancy tool you can b</a:t>
            </a:r>
            <a:r>
              <a:rPr lang="en-US" dirty="0"/>
              <a:t>u</a:t>
            </a:r>
            <a:r>
              <a:rPr dirty="0"/>
              <a:t>y</a:t>
            </a:r>
            <a:r>
              <a:rPr lang="en-US" dirty="0"/>
              <a:t>/download</a:t>
            </a:r>
            <a:endParaRPr dirty="0"/>
          </a:p>
          <a:p>
            <a:pPr marL="1428750" indent="-666750"/>
            <a:r>
              <a:rPr dirty="0"/>
              <a:t>No cutting edge novel technology</a:t>
            </a:r>
          </a:p>
          <a:p>
            <a:pPr marL="1428750" indent="-666750"/>
            <a:r>
              <a:rPr dirty="0"/>
              <a:t>No silver bullet solving all your software development problems</a:t>
            </a:r>
          </a:p>
          <a:p>
            <a:pPr marL="1428750" indent="-666750">
              <a:defRPr i="1"/>
            </a:pPr>
            <a:r>
              <a:rPr dirty="0"/>
              <a:t>It is just a (relatively simple) </a:t>
            </a:r>
            <a:r>
              <a:rPr dirty="0">
                <a:latin typeface="Gill Sans SemiBold"/>
                <a:ea typeface="Gill Sans SemiBold"/>
                <a:cs typeface="Gill Sans SemiBold"/>
                <a:sym typeface="Gill Sans SemiBold"/>
              </a:rPr>
              <a:t>design</a:t>
            </a:r>
            <a:r>
              <a:rPr dirty="0"/>
              <a:t> methodology to improve productivity</a:t>
            </a:r>
          </a:p>
        </p:txBody>
      </p:sp>
    </p:spTree>
    <p:extLst>
      <p:ext uri="{BB962C8B-B14F-4D97-AF65-F5344CB8AC3E}">
        <p14:creationId xmlns:p14="http://schemas.microsoft.com/office/powerpoint/2010/main" val="3704979349"/>
      </p:ext>
    </p:extLst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TDD???</a:t>
            </a:r>
          </a:p>
        </p:txBody>
      </p:sp>
      <p:sp>
        <p:nvSpPr>
          <p:cNvPr id="291" name="Shape 291"/>
          <p:cNvSpPr>
            <a:spLocks noGrp="1"/>
          </p:cNvSpPr>
          <p:nvPr>
            <p:ph type="body" idx="1"/>
          </p:nvPr>
        </p:nvSpPr>
        <p:spPr>
          <a:xfrm>
            <a:off x="250371" y="2933700"/>
            <a:ext cx="12485915" cy="6350000"/>
          </a:xfrm>
          <a:prstGeom prst="rect">
            <a:avLst/>
          </a:prstGeom>
        </p:spPr>
        <p:txBody>
          <a:bodyPr/>
          <a:lstStyle/>
          <a:p>
            <a:pPr marL="1428750" indent="-666750"/>
            <a:r>
              <a:rPr dirty="0"/>
              <a:t>Bugs in the field can be </a:t>
            </a:r>
            <a:r>
              <a:rPr dirty="0">
                <a:latin typeface="Gill Sans SemiBold"/>
                <a:ea typeface="Gill Sans SemiBold"/>
                <a:cs typeface="Gill Sans SemiBold"/>
                <a:sym typeface="Gill Sans SemiBold"/>
              </a:rPr>
              <a:t>extremely </a:t>
            </a:r>
            <a:r>
              <a:rPr dirty="0"/>
              <a:t>expensive</a:t>
            </a:r>
          </a:p>
          <a:p>
            <a:pPr marL="1696357" lvl="1" indent="-489857"/>
            <a:r>
              <a:rPr sz="2800" dirty="0"/>
              <a:t>Ariane 5 explosion, Toyota braking system</a:t>
            </a:r>
            <a:r>
              <a:rPr lang="en-US" sz="2800" dirty="0"/>
              <a:t> (100k recalled cars)</a:t>
            </a:r>
            <a:r>
              <a:rPr sz="2800" dirty="0"/>
              <a:t>, </a:t>
            </a:r>
            <a:r>
              <a:rPr sz="2800" dirty="0" err="1"/>
              <a:t>etc</a:t>
            </a:r>
            <a:endParaRPr sz="2800" dirty="0"/>
          </a:p>
          <a:p>
            <a:pPr marL="1428750" indent="-666750"/>
            <a:r>
              <a:rPr dirty="0"/>
              <a:t>Aim at improving </a:t>
            </a:r>
            <a:r>
              <a:rPr i="1" dirty="0"/>
              <a:t>quality</a:t>
            </a:r>
            <a:r>
              <a:rPr dirty="0"/>
              <a:t> (“testing”) within acceptable </a:t>
            </a:r>
            <a:r>
              <a:rPr i="1" dirty="0"/>
              <a:t>cost</a:t>
            </a:r>
          </a:p>
          <a:p>
            <a:pPr marL="1428750" indent="-666750"/>
            <a:r>
              <a:rPr dirty="0"/>
              <a:t>Lot</a:t>
            </a:r>
            <a:r>
              <a:rPr i="1" dirty="0"/>
              <a:t> </a:t>
            </a:r>
            <a:r>
              <a:rPr dirty="0"/>
              <a:t>of</a:t>
            </a:r>
            <a:r>
              <a:rPr i="1" dirty="0"/>
              <a:t> </a:t>
            </a:r>
            <a:r>
              <a:rPr b="1" i="1" dirty="0"/>
              <a:t>hype</a:t>
            </a:r>
            <a:r>
              <a:rPr dirty="0"/>
              <a:t> on TDD as possible solution</a:t>
            </a:r>
          </a:p>
        </p:txBody>
      </p:sp>
      <p:pic>
        <p:nvPicPr>
          <p:cNvPr id="292" name="dropped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" y="635000"/>
            <a:ext cx="1955801" cy="18753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3" name="dropped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6300" y="520700"/>
            <a:ext cx="3162300" cy="21082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56463665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Definition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b="1" dirty="0"/>
              <a:t>Recursion</a:t>
            </a:r>
            <a:r>
              <a:rPr lang="en-US" sz="4800" dirty="0"/>
              <a:t>: see definition of </a:t>
            </a:r>
            <a:r>
              <a:rPr lang="en-US" sz="4800" b="1" dirty="0"/>
              <a:t>Recursion</a:t>
            </a:r>
          </a:p>
        </p:txBody>
      </p:sp>
    </p:spTree>
    <p:extLst>
      <p:ext uri="{BB962C8B-B14F-4D97-AF65-F5344CB8AC3E}">
        <p14:creationId xmlns:p14="http://schemas.microsoft.com/office/powerpoint/2010/main" val="2838039223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878" y="0"/>
            <a:ext cx="10727309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634615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 Facts on TDD</a:t>
            </a:r>
          </a:p>
        </p:txBody>
      </p:sp>
      <p:sp>
        <p:nvSpPr>
          <p:cNvPr id="296" name="Shape 296"/>
          <p:cNvSpPr>
            <a:spLocks noGrp="1"/>
          </p:cNvSpPr>
          <p:nvPr>
            <p:ph type="body" idx="1"/>
          </p:nvPr>
        </p:nvSpPr>
        <p:spPr>
          <a:xfrm>
            <a:off x="254524" y="2603500"/>
            <a:ext cx="12499942" cy="6286500"/>
          </a:xfrm>
          <a:prstGeom prst="rect">
            <a:avLst/>
          </a:prstGeom>
        </p:spPr>
        <p:txBody>
          <a:bodyPr/>
          <a:lstStyle/>
          <a:p>
            <a:pPr marL="1428750" indent="-666750"/>
            <a:r>
              <a:rPr dirty="0"/>
              <a:t>There isn’t much </a:t>
            </a:r>
            <a:r>
              <a:rPr i="1" dirty="0"/>
              <a:t>scientific</a:t>
            </a:r>
            <a:r>
              <a:rPr dirty="0"/>
              <a:t> evidence that it helps on </a:t>
            </a:r>
            <a:r>
              <a:rPr i="1" dirty="0"/>
              <a:t>large</a:t>
            </a:r>
            <a:r>
              <a:rPr dirty="0"/>
              <a:t> </a:t>
            </a:r>
            <a:r>
              <a:rPr i="1" dirty="0"/>
              <a:t>scale</a:t>
            </a:r>
            <a:r>
              <a:rPr dirty="0"/>
              <a:t> systems</a:t>
            </a:r>
            <a:endParaRPr lang="en-US" dirty="0"/>
          </a:p>
          <a:p>
            <a:pPr marL="1873250" lvl="1" indent="-666750"/>
            <a:r>
              <a:rPr lang="en-US" dirty="0"/>
              <a:t>Small improvements in </a:t>
            </a:r>
            <a:r>
              <a:rPr lang="en-US" i="1" dirty="0"/>
              <a:t>quality</a:t>
            </a:r>
            <a:r>
              <a:rPr lang="en-US" dirty="0"/>
              <a:t>, but also small decrease in </a:t>
            </a:r>
            <a:r>
              <a:rPr lang="en-US" i="1" dirty="0"/>
              <a:t>productivity</a:t>
            </a:r>
            <a:endParaRPr i="1" dirty="0"/>
          </a:p>
          <a:p>
            <a:pPr marL="1428750" indent="-666750"/>
            <a:r>
              <a:rPr dirty="0"/>
              <a:t>But many anecdotal, success stories</a:t>
            </a:r>
          </a:p>
          <a:p>
            <a:pPr marL="1428750" indent="-666750"/>
            <a:r>
              <a:rPr dirty="0"/>
              <a:t>My </a:t>
            </a:r>
            <a:r>
              <a:rPr i="1" dirty="0"/>
              <a:t>opinion</a:t>
            </a:r>
            <a:r>
              <a:rPr dirty="0"/>
              <a:t> might be different from what you might hear/read on TDD</a:t>
            </a:r>
          </a:p>
        </p:txBody>
      </p:sp>
    </p:spTree>
    <p:extLst>
      <p:ext uri="{BB962C8B-B14F-4D97-AF65-F5344CB8AC3E}">
        <p14:creationId xmlns:p14="http://schemas.microsoft.com/office/powerpoint/2010/main" val="3182646342"/>
      </p:ext>
    </p:extLst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12" y="751114"/>
            <a:ext cx="12761705" cy="668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507520"/>
      </p:ext>
    </p:extLst>
  </p:cSld>
  <p:clrMapOvr>
    <a:masterClrMapping/>
  </p:clrMapOvr>
  <p:transition spd="slow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 and Algorithms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5353" y="2603500"/>
            <a:ext cx="12339686" cy="6964706"/>
          </a:xfrm>
        </p:spPr>
        <p:txBody>
          <a:bodyPr/>
          <a:lstStyle/>
          <a:p>
            <a:r>
              <a:rPr lang="en-US" dirty="0"/>
              <a:t>Algorithms is a good a place to start with TDD, as having clear functions with clear expected outputs</a:t>
            </a:r>
          </a:p>
          <a:p>
            <a:r>
              <a:rPr lang="en-US" dirty="0"/>
              <a:t>Lot of hype on TDD</a:t>
            </a:r>
          </a:p>
          <a:p>
            <a:r>
              <a:rPr lang="en-US" dirty="0"/>
              <a:t>However, here we deal with  small functions and classes, and not whole applications</a:t>
            </a:r>
          </a:p>
        </p:txBody>
      </p:sp>
    </p:spTree>
    <p:extLst>
      <p:ext uri="{BB962C8B-B14F-4D97-AF65-F5344CB8AC3E}">
        <p14:creationId xmlns:p14="http://schemas.microsoft.com/office/powerpoint/2010/main" val="1172253113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Do You Practice What You Preach?</a:t>
            </a:r>
          </a:p>
        </p:txBody>
      </p:sp>
      <p:sp>
        <p:nvSpPr>
          <p:cNvPr id="306" name="Shape 306"/>
          <p:cNvSpPr>
            <a:spLocks noGrp="1"/>
          </p:cNvSpPr>
          <p:nvPr>
            <p:ph type="body" idx="1"/>
          </p:nvPr>
        </p:nvSpPr>
        <p:spPr>
          <a:xfrm>
            <a:off x="215900" y="2768600"/>
            <a:ext cx="12611100" cy="63500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1428750" indent="-666750"/>
            <a:r>
              <a:rPr sz="3200" dirty="0"/>
              <a:t>TDD can be useful</a:t>
            </a:r>
            <a:r>
              <a:rPr lang="en-US" sz="3200" dirty="0"/>
              <a:t>, especially for students / junior developers</a:t>
            </a:r>
            <a:endParaRPr sz="3200" dirty="0"/>
          </a:p>
          <a:p>
            <a:pPr marL="1428750" indent="-666750"/>
            <a:r>
              <a:rPr sz="3200" dirty="0"/>
              <a:t>But to be honest, </a:t>
            </a:r>
            <a:r>
              <a:rPr lang="en-US" sz="3200" dirty="0"/>
              <a:t>I am </a:t>
            </a:r>
            <a:r>
              <a:rPr sz="3200" dirty="0"/>
              <a:t>not using TDD...</a:t>
            </a:r>
            <a:endParaRPr lang="en-US" sz="3200" dirty="0"/>
          </a:p>
          <a:p>
            <a:pPr marL="1873250" lvl="1" indent="-666750"/>
            <a:r>
              <a:rPr lang="en-US" sz="2400" dirty="0"/>
              <a:t>TDD is a bottom-up approach to software design</a:t>
            </a:r>
          </a:p>
          <a:p>
            <a:pPr marL="1428750" indent="-666750"/>
            <a:r>
              <a:rPr lang="en-US" sz="3200" dirty="0"/>
              <a:t>As any technique, its success depends on the context</a:t>
            </a:r>
          </a:p>
          <a:p>
            <a:pPr marL="1696357" lvl="1" indent="-489857"/>
            <a:r>
              <a:rPr sz="2400" dirty="0" err="1"/>
              <a:t>eg</a:t>
            </a:r>
            <a:r>
              <a:rPr sz="2400" dirty="0"/>
              <a:t>, type of software, stage in which TDD is introduced (at the beginning or in a mature project), </a:t>
            </a:r>
            <a:r>
              <a:rPr sz="2400" dirty="0" err="1"/>
              <a:t>etc</a:t>
            </a:r>
            <a:endParaRPr sz="2400" dirty="0"/>
          </a:p>
          <a:p>
            <a:pPr marL="1428750" indent="-666750"/>
            <a:r>
              <a:rPr sz="3200" dirty="0"/>
              <a:t>Can test software even without TDD</a:t>
            </a:r>
          </a:p>
          <a:p>
            <a:pPr marL="1428750" indent="-666750"/>
            <a:r>
              <a:rPr sz="3200" dirty="0"/>
              <a:t>Success of TDD depends also on </a:t>
            </a:r>
            <a:r>
              <a:rPr sz="3200" i="1" dirty="0"/>
              <a:t>management</a:t>
            </a:r>
          </a:p>
        </p:txBody>
      </p:sp>
    </p:spTree>
    <p:extLst>
      <p:ext uri="{BB962C8B-B14F-4D97-AF65-F5344CB8AC3E}">
        <p14:creationId xmlns:p14="http://schemas.microsoft.com/office/powerpoint/2010/main" val="1433003598"/>
      </p:ext>
    </p:extLst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/>
          </p:cNvSpPr>
          <p:nvPr>
            <p:ph type="title"/>
          </p:nvPr>
        </p:nvSpPr>
        <p:spPr>
          <a:xfrm>
            <a:off x="1270000" y="3265714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rPr dirty="0"/>
              <a:t>General Principles of TDD</a:t>
            </a:r>
          </a:p>
        </p:txBody>
      </p:sp>
    </p:spTree>
    <p:extLst>
      <p:ext uri="{BB962C8B-B14F-4D97-AF65-F5344CB8AC3E}">
        <p14:creationId xmlns:p14="http://schemas.microsoft.com/office/powerpoint/2010/main" val="3116530786"/>
      </p:ext>
    </p:extLst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/>
        </p:nvSpPr>
        <p:spPr>
          <a:xfrm>
            <a:off x="4089400" y="609600"/>
            <a:ext cx="4826000" cy="2032000"/>
          </a:xfrm>
          <a:prstGeom prst="roundRect">
            <a:avLst>
              <a:gd name="adj" fmla="val 9375"/>
            </a:avLst>
          </a:prstGeom>
          <a:solidFill>
            <a:srgbClr val="FF2600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r>
              <a:t>- Empty code stub</a:t>
            </a:r>
          </a:p>
          <a:p>
            <a:pPr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r>
              <a:t>- Test case that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fails</a:t>
            </a:r>
          </a:p>
        </p:txBody>
      </p:sp>
      <p:grpSp>
        <p:nvGrpSpPr>
          <p:cNvPr id="314" name="Group 314"/>
          <p:cNvGrpSpPr/>
          <p:nvPr/>
        </p:nvGrpSpPr>
        <p:grpSpPr>
          <a:xfrm>
            <a:off x="7937500" y="2073345"/>
            <a:ext cx="4483100" cy="3984555"/>
            <a:chOff x="0" y="0"/>
            <a:chExt cx="4483100" cy="3984554"/>
          </a:xfrm>
        </p:grpSpPr>
        <p:sp>
          <p:nvSpPr>
            <p:cNvPr id="312" name="Shape 312"/>
            <p:cNvSpPr/>
            <p:nvPr/>
          </p:nvSpPr>
          <p:spPr>
            <a:xfrm>
              <a:off x="0" y="2143054"/>
              <a:ext cx="4483100" cy="1841501"/>
            </a:xfrm>
            <a:prstGeom prst="roundRect">
              <a:avLst>
                <a:gd name="adj" fmla="val 10345"/>
              </a:avLst>
            </a:prstGeom>
            <a:solidFill>
              <a:srgbClr val="00F9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t>- Minimal coding to pass test case </a:t>
              </a:r>
            </a:p>
          </p:txBody>
        </p:sp>
        <p:sp>
          <p:nvSpPr>
            <p:cNvPr id="313" name="Shape 313"/>
            <p:cNvSpPr/>
            <p:nvPr/>
          </p:nvSpPr>
          <p:spPr>
            <a:xfrm rot="3044176">
              <a:off x="1371600" y="415854"/>
              <a:ext cx="1676401" cy="1270001"/>
            </a:xfrm>
            <a:prstGeom prst="rightArrow">
              <a:avLst>
                <a:gd name="adj1" fmla="val 28635"/>
                <a:gd name="adj2" fmla="val 35750"/>
              </a:avLst>
            </a:pr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Gill Sans"/>
                </a:defRPr>
              </a:pPr>
              <a:endParaRPr/>
            </a:p>
          </p:txBody>
        </p:sp>
      </p:grpSp>
      <p:sp>
        <p:nvSpPr>
          <p:cNvPr id="315" name="Shape 315"/>
          <p:cNvSpPr/>
          <p:nvPr/>
        </p:nvSpPr>
        <p:spPr>
          <a:xfrm rot="19035782">
            <a:off x="2034239" y="2464457"/>
            <a:ext cx="1612901" cy="1270001"/>
          </a:xfrm>
          <a:prstGeom prst="rightArrow">
            <a:avLst>
              <a:gd name="adj1" fmla="val 28635"/>
              <a:gd name="adj2" fmla="val 35750"/>
            </a:avLst>
          </a:prstGeom>
          <a:solidFill>
            <a:srgbClr val="000000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endParaRPr/>
          </a:p>
        </p:txBody>
      </p:sp>
      <p:grpSp>
        <p:nvGrpSpPr>
          <p:cNvPr id="318" name="Group 318"/>
          <p:cNvGrpSpPr/>
          <p:nvPr/>
        </p:nvGrpSpPr>
        <p:grpSpPr>
          <a:xfrm>
            <a:off x="520700" y="4076699"/>
            <a:ext cx="4127500" cy="4556058"/>
            <a:chOff x="0" y="-1"/>
            <a:chExt cx="4127500" cy="4556057"/>
          </a:xfrm>
        </p:grpSpPr>
        <p:sp>
          <p:nvSpPr>
            <p:cNvPr id="316" name="Shape 316"/>
            <p:cNvSpPr/>
            <p:nvPr/>
          </p:nvSpPr>
          <p:spPr>
            <a:xfrm>
              <a:off x="0" y="-1"/>
              <a:ext cx="4127500" cy="2443842"/>
            </a:xfrm>
            <a:prstGeom prst="roundRect">
              <a:avLst>
                <a:gd name="adj" fmla="val 8982"/>
              </a:avLst>
            </a:prstGeom>
            <a:solidFill>
              <a:srgbClr val="FF40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rPr dirty="0"/>
                <a:t>- Integrate changes (</a:t>
              </a:r>
              <a:r>
                <a:rPr dirty="0" err="1"/>
                <a:t>eg</a:t>
              </a:r>
              <a:r>
                <a:rPr dirty="0"/>
                <a:t> commit to</a:t>
              </a:r>
              <a:r>
                <a:rPr lang="en-US" dirty="0"/>
                <a:t> </a:t>
              </a:r>
              <a:r>
                <a:rPr dirty="0" err="1"/>
                <a:t>Git</a:t>
              </a:r>
              <a:r>
                <a:rPr dirty="0"/>
                <a:t>)</a:t>
              </a:r>
            </a:p>
          </p:txBody>
        </p:sp>
        <p:sp>
          <p:nvSpPr>
            <p:cNvPr id="317" name="Shape 317"/>
            <p:cNvSpPr/>
            <p:nvPr/>
          </p:nvSpPr>
          <p:spPr>
            <a:xfrm rot="14000341">
              <a:off x="2025432" y="3082855"/>
              <a:ext cx="1676401" cy="1270001"/>
            </a:xfrm>
            <a:prstGeom prst="rightArrow">
              <a:avLst>
                <a:gd name="adj1" fmla="val 28635"/>
                <a:gd name="adj2" fmla="val 35750"/>
              </a:avLst>
            </a:pr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Gill Sans"/>
                </a:defRPr>
              </a:pPr>
              <a:endParaRPr/>
            </a:p>
          </p:txBody>
        </p:sp>
      </p:grpSp>
      <p:grpSp>
        <p:nvGrpSpPr>
          <p:cNvPr id="321" name="Group 321"/>
          <p:cNvGrpSpPr/>
          <p:nvPr/>
        </p:nvGrpSpPr>
        <p:grpSpPr>
          <a:xfrm>
            <a:off x="4978399" y="6327221"/>
            <a:ext cx="5649929" cy="3185079"/>
            <a:chOff x="0" y="0"/>
            <a:chExt cx="5649927" cy="3185078"/>
          </a:xfrm>
        </p:grpSpPr>
        <p:sp>
          <p:nvSpPr>
            <p:cNvPr id="319" name="Shape 319"/>
            <p:cNvSpPr/>
            <p:nvPr/>
          </p:nvSpPr>
          <p:spPr>
            <a:xfrm>
              <a:off x="0" y="632378"/>
              <a:ext cx="3035300" cy="2552701"/>
            </a:xfrm>
            <a:prstGeom prst="roundRect">
              <a:avLst>
                <a:gd name="adj" fmla="val 7463"/>
              </a:avLst>
            </a:prstGeom>
            <a:solidFill>
              <a:srgbClr val="FF40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t>- Refactor to improve code</a:t>
              </a:r>
            </a:p>
          </p:txBody>
        </p:sp>
        <p:sp>
          <p:nvSpPr>
            <p:cNvPr id="320" name="Shape 320"/>
            <p:cNvSpPr/>
            <p:nvPr/>
          </p:nvSpPr>
          <p:spPr>
            <a:xfrm rot="8230000">
              <a:off x="3765330" y="400532"/>
              <a:ext cx="1676401" cy="1270001"/>
            </a:xfrm>
            <a:prstGeom prst="rightArrow">
              <a:avLst>
                <a:gd name="adj1" fmla="val 28635"/>
                <a:gd name="adj2" fmla="val 35750"/>
              </a:avLst>
            </a:prstGeom>
            <a:solidFill>
              <a:srgbClr val="000000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Gill Sans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6365187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1" grpId="0" animBg="1" advAuto="0"/>
      <p:bldP spid="314" grpId="0" animBg="1" advAuto="0"/>
      <p:bldP spid="315" grpId="0" animBg="1" advAuto="0"/>
      <p:bldP spid="318" grpId="0" animBg="1" advAuto="0"/>
      <p:bldP spid="321" grpId="0" animBg="1" advAuto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Example:  A List</a:t>
            </a:r>
          </a:p>
        </p:txBody>
      </p:sp>
      <p:sp>
        <p:nvSpPr>
          <p:cNvPr id="324" name="Shape 324"/>
          <p:cNvSpPr>
            <a:spLocks noGrp="1"/>
          </p:cNvSpPr>
          <p:nvPr>
            <p:ph type="body" idx="1"/>
          </p:nvPr>
        </p:nvSpPr>
        <p:spPr>
          <a:xfrm>
            <a:off x="317500" y="2768600"/>
            <a:ext cx="12293600" cy="6350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//Start from an “empty” stub that compiles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class List{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size(){return -1;  //wrong value}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13467963"/>
      </p:ext>
    </p:extLst>
  </p:cSld>
  <p:clrMapOvr>
    <a:masterClrMapping/>
  </p:clrMapOvr>
  <p:transition spd="slow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First Unit Test</a:t>
            </a:r>
          </a:p>
        </p:txBody>
      </p:sp>
      <p:sp>
        <p:nvSpPr>
          <p:cNvPr id="327" name="Shape 327"/>
          <p:cNvSpPr>
            <a:spLocks noGrp="1"/>
          </p:cNvSpPr>
          <p:nvPr>
            <p:ph type="body" idx="1"/>
          </p:nvPr>
        </p:nvSpPr>
        <p:spPr>
          <a:xfrm>
            <a:off x="317500" y="2768600"/>
            <a:ext cx="12420600" cy="6350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void </a:t>
            </a:r>
            <a:r>
              <a:rPr dirty="0" err="1"/>
              <a:t>testEmptyList</a:t>
            </a:r>
            <a:r>
              <a:rPr dirty="0"/>
              <a:t>(){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List </a:t>
            </a:r>
            <a:r>
              <a:rPr dirty="0" err="1"/>
              <a:t>list</a:t>
            </a:r>
            <a:r>
              <a:rPr dirty="0"/>
              <a:t> = new List();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</a:t>
            </a:r>
            <a:r>
              <a:rPr dirty="0" err="1"/>
              <a:t>Assert.equals</a:t>
            </a:r>
            <a:r>
              <a:rPr dirty="0"/>
              <a:t>( 0 , </a:t>
            </a:r>
            <a:r>
              <a:rPr dirty="0" err="1"/>
              <a:t>list.size</a:t>
            </a:r>
            <a:r>
              <a:rPr dirty="0"/>
              <a:t>());  </a:t>
            </a:r>
            <a:endParaRPr lang="en-US" dirty="0"/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lang="en-US" dirty="0"/>
              <a:t>     </a:t>
            </a:r>
            <a:r>
              <a:rPr dirty="0"/>
              <a:t>// expected empty list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}</a:t>
            </a:r>
          </a:p>
        </p:txBody>
      </p:sp>
      <p:grpSp>
        <p:nvGrpSpPr>
          <p:cNvPr id="330" name="Group 330"/>
          <p:cNvGrpSpPr/>
          <p:nvPr/>
        </p:nvGrpSpPr>
        <p:grpSpPr>
          <a:xfrm>
            <a:off x="7465188" y="6336344"/>
            <a:ext cx="2795625" cy="1777141"/>
            <a:chOff x="0" y="0"/>
            <a:chExt cx="2795624" cy="1777140"/>
          </a:xfrm>
        </p:grpSpPr>
        <p:sp>
          <p:nvSpPr>
            <p:cNvPr id="328" name="Shape 328"/>
            <p:cNvSpPr/>
            <p:nvPr/>
          </p:nvSpPr>
          <p:spPr>
            <a:xfrm>
              <a:off x="0" y="1053240"/>
              <a:ext cx="2795625" cy="723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4200"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t>This will fail!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325127" y="0"/>
              <a:ext cx="855068" cy="1072158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  <a:head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05824374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0" grpId="0" animBg="1" advAuto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Fix The Code</a:t>
            </a:r>
          </a:p>
        </p:txBody>
      </p:sp>
      <p:sp>
        <p:nvSpPr>
          <p:cNvPr id="333" name="Shape 333"/>
          <p:cNvSpPr>
            <a:spLocks noGrp="1"/>
          </p:cNvSpPr>
          <p:nvPr>
            <p:ph type="body" idx="1"/>
          </p:nvPr>
        </p:nvSpPr>
        <p:spPr>
          <a:xfrm>
            <a:off x="317500" y="2768600"/>
            <a:ext cx="12293600" cy="6350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t>class List{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t>        int size(){</a:t>
            </a:r>
            <a:r>
              <a:rPr>
                <a:solidFill>
                  <a:srgbClr val="00F900"/>
                </a:solidFill>
              </a:rPr>
              <a:t>return 0;</a:t>
            </a:r>
            <a:r>
              <a:t>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t>}</a:t>
            </a:r>
          </a:p>
        </p:txBody>
      </p:sp>
      <p:grpSp>
        <p:nvGrpSpPr>
          <p:cNvPr id="336" name="Group 336"/>
          <p:cNvGrpSpPr/>
          <p:nvPr/>
        </p:nvGrpSpPr>
        <p:grpSpPr>
          <a:xfrm>
            <a:off x="2959100" y="6971903"/>
            <a:ext cx="7518400" cy="1714897"/>
            <a:chOff x="0" y="0"/>
            <a:chExt cx="7518400" cy="1714896"/>
          </a:xfrm>
        </p:grpSpPr>
        <p:sp>
          <p:nvSpPr>
            <p:cNvPr id="334" name="Shape 334"/>
            <p:cNvSpPr/>
            <p:nvPr/>
          </p:nvSpPr>
          <p:spPr>
            <a:xfrm>
              <a:off x="0" y="990996"/>
              <a:ext cx="7518400" cy="723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584200">
                <a:defRPr sz="4200"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t>Now the test case does not fail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2268339" y="0"/>
              <a:ext cx="403159" cy="905735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  <a:head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2064089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6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969799-5484-3C4D-9822-86E6AED67A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01" y="2689849"/>
            <a:ext cx="12798797" cy="437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384407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Refactor Step</a:t>
            </a:r>
          </a:p>
        </p:txBody>
      </p:sp>
      <p:sp>
        <p:nvSpPr>
          <p:cNvPr id="339" name="Shape 339"/>
          <p:cNvSpPr>
            <a:spLocks noGrp="1"/>
          </p:cNvSpPr>
          <p:nvPr>
            <p:ph type="body" idx="1"/>
          </p:nvPr>
        </p:nvSpPr>
        <p:spPr>
          <a:xfrm>
            <a:off x="317500" y="2768600"/>
            <a:ext cx="12293600" cy="6350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class List{</a:t>
            </a:r>
            <a:endParaRPr dirty="0">
              <a:solidFill>
                <a:srgbClr val="00F900"/>
              </a:solidFill>
            </a:endParaRP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>
                <a:solidFill>
                  <a:srgbClr val="00F900"/>
                </a:solidFill>
              </a:rPr>
              <a:t>    </a:t>
            </a:r>
            <a:r>
              <a:rPr dirty="0" err="1">
                <a:solidFill>
                  <a:srgbClr val="00F900"/>
                </a:solidFill>
              </a:rPr>
              <a:t>int</a:t>
            </a:r>
            <a:r>
              <a:rPr dirty="0">
                <a:solidFill>
                  <a:srgbClr val="00F900"/>
                </a:solidFill>
              </a:rPr>
              <a:t> counter = 0;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size(){</a:t>
            </a:r>
            <a:r>
              <a:rPr dirty="0">
                <a:solidFill>
                  <a:srgbClr val="00F900"/>
                </a:solidFill>
              </a:rPr>
              <a:t>return counter;</a:t>
            </a:r>
            <a:r>
              <a:rPr dirty="0"/>
              <a:t>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}</a:t>
            </a:r>
          </a:p>
        </p:txBody>
      </p:sp>
      <p:grpSp>
        <p:nvGrpSpPr>
          <p:cNvPr id="342" name="Group 342"/>
          <p:cNvGrpSpPr/>
          <p:nvPr/>
        </p:nvGrpSpPr>
        <p:grpSpPr>
          <a:xfrm>
            <a:off x="5668499" y="2768600"/>
            <a:ext cx="4174001" cy="1486496"/>
            <a:chOff x="0" y="0"/>
            <a:chExt cx="4174000" cy="1486495"/>
          </a:xfrm>
        </p:grpSpPr>
        <p:sp>
          <p:nvSpPr>
            <p:cNvPr id="340" name="Shape 340"/>
            <p:cNvSpPr/>
            <p:nvPr/>
          </p:nvSpPr>
          <p:spPr>
            <a:xfrm>
              <a:off x="795800" y="0"/>
              <a:ext cx="3378201" cy="723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584200">
                <a:defRPr sz="4200"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t>Improve code</a:t>
              </a:r>
            </a:p>
          </p:txBody>
        </p:sp>
        <p:sp>
          <p:nvSpPr>
            <p:cNvPr id="341" name="Shape 341"/>
            <p:cNvSpPr/>
            <p:nvPr/>
          </p:nvSpPr>
          <p:spPr>
            <a:xfrm flipV="1">
              <a:off x="0" y="800628"/>
              <a:ext cx="901568" cy="685868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  <a:head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182473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0" animBg="1" advAuto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Integration Step</a:t>
            </a:r>
          </a:p>
        </p:txBody>
      </p:sp>
      <p:sp>
        <p:nvSpPr>
          <p:cNvPr id="345" name="Shape 345"/>
          <p:cNvSpPr>
            <a:spLocks noGrp="1"/>
          </p:cNvSpPr>
          <p:nvPr>
            <p:ph type="body" idx="1"/>
          </p:nvPr>
        </p:nvSpPr>
        <p:spPr>
          <a:xfrm>
            <a:off x="169682" y="2603500"/>
            <a:ext cx="11882618" cy="6286500"/>
          </a:xfrm>
          <a:prstGeom prst="rect">
            <a:avLst/>
          </a:prstGeom>
        </p:spPr>
        <p:txBody>
          <a:bodyPr/>
          <a:lstStyle/>
          <a:p>
            <a:pPr marL="1428750" indent="-666750"/>
            <a:r>
              <a:rPr dirty="0"/>
              <a:t>As all test cases do pass, make changes </a:t>
            </a:r>
            <a:r>
              <a:rPr i="1" dirty="0"/>
              <a:t>permanent</a:t>
            </a:r>
          </a:p>
          <a:p>
            <a:pPr marL="1428750" indent="-666750"/>
            <a:r>
              <a:rPr dirty="0"/>
              <a:t>Example: commit to repository</a:t>
            </a:r>
          </a:p>
          <a:p>
            <a:pPr marL="1696357" lvl="1" indent="-489857"/>
            <a:r>
              <a:rPr lang="en-US" dirty="0" err="1"/>
              <a:t>Git</a:t>
            </a:r>
            <a:r>
              <a:rPr lang="en-US" dirty="0"/>
              <a:t>, </a:t>
            </a:r>
            <a:r>
              <a:rPr dirty="0"/>
              <a:t>CVS, SVN, Mercurial, etc</a:t>
            </a:r>
            <a:r>
              <a:rPr lang="en-US" dirty="0"/>
              <a:t>.</a:t>
            </a:r>
            <a:endParaRPr dirty="0"/>
          </a:p>
          <a:p>
            <a:pPr marL="1428750" indent="-666750"/>
            <a:r>
              <a:rPr dirty="0"/>
              <a:t>Do you really need to</a:t>
            </a:r>
            <a:r>
              <a:rPr lang="en-US" dirty="0"/>
              <a:t> </a:t>
            </a:r>
            <a:r>
              <a:rPr lang="en-US" dirty="0" err="1"/>
              <a:t>committ</a:t>
            </a:r>
            <a:r>
              <a:rPr dirty="0"/>
              <a:t> at each TDD step??? I do not think so...</a:t>
            </a:r>
          </a:p>
          <a:p>
            <a:pPr marL="1696357" lvl="1" indent="-489857"/>
            <a:r>
              <a:rPr dirty="0"/>
              <a:t>overhead, tedious, side effects if email generated for each commit, etc.</a:t>
            </a:r>
          </a:p>
        </p:txBody>
      </p:sp>
    </p:spTree>
    <p:extLst>
      <p:ext uri="{BB962C8B-B14F-4D97-AF65-F5344CB8AC3E}">
        <p14:creationId xmlns:p14="http://schemas.microsoft.com/office/powerpoint/2010/main" val="2361844471"/>
      </p:ext>
    </p:extLst>
  </p:cSld>
  <p:clrMapOvr>
    <a:masterClrMapping/>
  </p:clrMapOvr>
  <p:transition spd="slow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>
            <a:spLocks noGrp="1"/>
          </p:cNvSpPr>
          <p:nvPr>
            <p:ph type="title"/>
          </p:nvPr>
        </p:nvSpPr>
        <p:spPr>
          <a:xfrm>
            <a:off x="317500" y="254000"/>
            <a:ext cx="12293600" cy="2628900"/>
          </a:xfrm>
          <a:prstGeom prst="rect">
            <a:avLst/>
          </a:prstGeom>
        </p:spPr>
        <p:txBody>
          <a:bodyPr/>
          <a:lstStyle/>
          <a:p>
            <a:r>
              <a:rPr dirty="0"/>
              <a:t>Back to First Step</a:t>
            </a:r>
          </a:p>
        </p:txBody>
      </p:sp>
      <p:sp>
        <p:nvSpPr>
          <p:cNvPr id="348" name="Shape 348"/>
          <p:cNvSpPr>
            <a:spLocks noGrp="1"/>
          </p:cNvSpPr>
          <p:nvPr>
            <p:ph type="body" idx="1"/>
          </p:nvPr>
        </p:nvSpPr>
        <p:spPr>
          <a:xfrm>
            <a:off x="317500" y="2768600"/>
            <a:ext cx="12293600" cy="6350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class List{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counter = 0;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>
                <a:solidFill>
                  <a:srgbClr val="00F900"/>
                </a:solidFill>
              </a:rPr>
              <a:t>void insert(</a:t>
            </a:r>
            <a:r>
              <a:rPr dirty="0" err="1">
                <a:solidFill>
                  <a:srgbClr val="00F900"/>
                </a:solidFill>
              </a:rPr>
              <a:t>int</a:t>
            </a:r>
            <a:r>
              <a:rPr dirty="0">
                <a:solidFill>
                  <a:srgbClr val="00F900"/>
                </a:solidFill>
              </a:rPr>
              <a:t> value){ /* do nothing */}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size(){return counter; 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93479013"/>
      </p:ext>
    </p:extLst>
  </p:cSld>
  <p:clrMapOvr>
    <a:masterClrMapping/>
  </p:clrMapOvr>
  <p:transition spd="slow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>
            <a:spLocks noGrp="1"/>
          </p:cNvSpPr>
          <p:nvPr>
            <p:ph type="title"/>
          </p:nvPr>
        </p:nvSpPr>
        <p:spPr>
          <a:xfrm>
            <a:off x="317500" y="254000"/>
            <a:ext cx="12420600" cy="2628900"/>
          </a:xfrm>
          <a:prstGeom prst="rect">
            <a:avLst/>
          </a:prstGeom>
        </p:spPr>
        <p:txBody>
          <a:bodyPr/>
          <a:lstStyle/>
          <a:p>
            <a:r>
              <a:rPr dirty="0"/>
              <a:t>Write A Second Test</a:t>
            </a:r>
          </a:p>
        </p:txBody>
      </p:sp>
      <p:sp>
        <p:nvSpPr>
          <p:cNvPr id="351" name="Shape 351"/>
          <p:cNvSpPr>
            <a:spLocks noGrp="1"/>
          </p:cNvSpPr>
          <p:nvPr>
            <p:ph type="body" idx="1"/>
          </p:nvPr>
        </p:nvSpPr>
        <p:spPr>
          <a:xfrm>
            <a:off x="317500" y="2768600"/>
            <a:ext cx="12420600" cy="6350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void </a:t>
            </a:r>
            <a:r>
              <a:rPr dirty="0" err="1"/>
              <a:t>testInsertOneElement</a:t>
            </a:r>
            <a:r>
              <a:rPr dirty="0"/>
              <a:t>(){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List </a:t>
            </a:r>
            <a:r>
              <a:rPr dirty="0" err="1"/>
              <a:t>list</a:t>
            </a:r>
            <a:r>
              <a:rPr dirty="0"/>
              <a:t> = new List();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</a:t>
            </a:r>
            <a:r>
              <a:rPr dirty="0" err="1"/>
              <a:t>list.insert</a:t>
            </a:r>
            <a:r>
              <a:rPr dirty="0"/>
              <a:t>(42);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</a:t>
            </a:r>
            <a:r>
              <a:rPr dirty="0" err="1"/>
              <a:t>Assert.equals</a:t>
            </a:r>
            <a:r>
              <a:rPr dirty="0"/>
              <a:t>( 1 , </a:t>
            </a:r>
            <a:r>
              <a:rPr dirty="0" err="1"/>
              <a:t>list.size</a:t>
            </a:r>
            <a:r>
              <a:rPr dirty="0"/>
              <a:t>());  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}</a:t>
            </a:r>
          </a:p>
        </p:txBody>
      </p:sp>
      <p:grpSp>
        <p:nvGrpSpPr>
          <p:cNvPr id="354" name="Group 354"/>
          <p:cNvGrpSpPr/>
          <p:nvPr/>
        </p:nvGrpSpPr>
        <p:grpSpPr>
          <a:xfrm>
            <a:off x="5099360" y="7201759"/>
            <a:ext cx="2795625" cy="1777141"/>
            <a:chOff x="0" y="0"/>
            <a:chExt cx="2795624" cy="1777140"/>
          </a:xfrm>
        </p:grpSpPr>
        <p:sp>
          <p:nvSpPr>
            <p:cNvPr id="352" name="Shape 352"/>
            <p:cNvSpPr/>
            <p:nvPr/>
          </p:nvSpPr>
          <p:spPr>
            <a:xfrm>
              <a:off x="0" y="1053240"/>
              <a:ext cx="2795625" cy="723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4200"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t>This will fail!</a:t>
              </a:r>
            </a:p>
          </p:txBody>
        </p:sp>
        <p:sp>
          <p:nvSpPr>
            <p:cNvPr id="353" name="Shape 353"/>
            <p:cNvSpPr/>
            <p:nvPr/>
          </p:nvSpPr>
          <p:spPr>
            <a:xfrm>
              <a:off x="325127" y="0"/>
              <a:ext cx="855068" cy="1072158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  <a:head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63088116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4" grpId="0" animBg="1" advAuto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Minimal Fix</a:t>
            </a:r>
          </a:p>
        </p:txBody>
      </p:sp>
      <p:sp>
        <p:nvSpPr>
          <p:cNvPr id="357" name="Shape 357"/>
          <p:cNvSpPr>
            <a:spLocks noGrp="1"/>
          </p:cNvSpPr>
          <p:nvPr>
            <p:ph type="body" idx="1"/>
          </p:nvPr>
        </p:nvSpPr>
        <p:spPr>
          <a:xfrm>
            <a:off x="317500" y="2768600"/>
            <a:ext cx="12293600" cy="6350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class List{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counter = </a:t>
            </a:r>
            <a:r>
              <a:rPr dirty="0">
                <a:solidFill>
                  <a:srgbClr val="00F900"/>
                </a:solidFill>
              </a:rPr>
              <a:t>1</a:t>
            </a:r>
            <a:r>
              <a:rPr dirty="0"/>
              <a:t>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void insert(</a:t>
            </a:r>
            <a:r>
              <a:rPr dirty="0" err="1"/>
              <a:t>int</a:t>
            </a:r>
            <a:r>
              <a:rPr dirty="0"/>
              <a:t> value){ 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size(){return counter; 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}</a:t>
            </a:r>
          </a:p>
        </p:txBody>
      </p:sp>
      <p:sp>
        <p:nvSpPr>
          <p:cNvPr id="358" name="Shape 358"/>
          <p:cNvSpPr/>
          <p:nvPr/>
        </p:nvSpPr>
        <p:spPr>
          <a:xfrm>
            <a:off x="4573859" y="2548815"/>
            <a:ext cx="8244245" cy="20415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584200">
              <a:defRPr sz="4200">
                <a:latin typeface="+mn-lt"/>
                <a:ea typeface="+mn-ea"/>
                <a:cs typeface="+mn-cs"/>
                <a:sym typeface="Gill Sans"/>
              </a:defRPr>
            </a:pPr>
            <a:r>
              <a:rPr dirty="0"/>
              <a:t>Does not work:</a:t>
            </a:r>
          </a:p>
          <a:p>
            <a:pPr algn="l" defTabSz="584200">
              <a:defRPr sz="4200">
                <a:latin typeface="+mn-lt"/>
                <a:ea typeface="+mn-ea"/>
                <a:cs typeface="+mn-cs"/>
                <a:sym typeface="Gill Sans"/>
              </a:defRPr>
            </a:pPr>
            <a:r>
              <a:rPr dirty="0"/>
              <a:t>- </a:t>
            </a:r>
            <a:r>
              <a:rPr i="1" dirty="0" err="1"/>
              <a:t>testInsertOneElement</a:t>
            </a:r>
            <a:r>
              <a:rPr dirty="0"/>
              <a:t> does pass</a:t>
            </a:r>
          </a:p>
          <a:p>
            <a:pPr algn="l" defTabSz="584200">
              <a:defRPr sz="4200">
                <a:latin typeface="+mn-lt"/>
                <a:ea typeface="+mn-ea"/>
                <a:cs typeface="+mn-cs"/>
                <a:sym typeface="Gill Sans"/>
              </a:defRPr>
            </a:pPr>
            <a:r>
              <a:rPr dirty="0"/>
              <a:t>- but </a:t>
            </a:r>
            <a:r>
              <a:rPr i="1" dirty="0" err="1"/>
              <a:t>testEmptyList</a:t>
            </a:r>
            <a:r>
              <a:rPr dirty="0"/>
              <a:t> will fail</a:t>
            </a:r>
          </a:p>
        </p:txBody>
      </p:sp>
    </p:spTree>
    <p:extLst>
      <p:ext uri="{BB962C8B-B14F-4D97-AF65-F5344CB8AC3E}">
        <p14:creationId xmlns:p14="http://schemas.microsoft.com/office/powerpoint/2010/main" val="2407030249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" grpId="0" animBg="1" advAuto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>
            <a:spLocks noGrp="1"/>
          </p:cNvSpPr>
          <p:nvPr>
            <p:ph type="title"/>
          </p:nvPr>
        </p:nvSpPr>
        <p:spPr>
          <a:xfrm>
            <a:off x="185057" y="645885"/>
            <a:ext cx="12681857" cy="26289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</a:t>
            </a:r>
            <a:r>
              <a:rPr dirty="0"/>
              <a:t>till need all passing tests</a:t>
            </a:r>
          </a:p>
        </p:txBody>
      </p:sp>
      <p:sp>
        <p:nvSpPr>
          <p:cNvPr id="361" name="Shape 361"/>
          <p:cNvSpPr>
            <a:spLocks noGrp="1"/>
          </p:cNvSpPr>
          <p:nvPr>
            <p:ph type="body" idx="1"/>
          </p:nvPr>
        </p:nvSpPr>
        <p:spPr>
          <a:xfrm>
            <a:off x="317500" y="2768600"/>
            <a:ext cx="12293600" cy="6350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class List{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counter = </a:t>
            </a:r>
            <a:r>
              <a:rPr dirty="0">
                <a:solidFill>
                  <a:srgbClr val="00F900"/>
                </a:solidFill>
              </a:rPr>
              <a:t>0</a:t>
            </a:r>
            <a:r>
              <a:rPr dirty="0"/>
              <a:t>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void insert(</a:t>
            </a:r>
            <a:r>
              <a:rPr dirty="0" err="1"/>
              <a:t>int</a:t>
            </a:r>
            <a:r>
              <a:rPr dirty="0"/>
              <a:t> value){ </a:t>
            </a:r>
            <a:r>
              <a:rPr dirty="0">
                <a:solidFill>
                  <a:srgbClr val="00F900"/>
                </a:solidFill>
              </a:rPr>
              <a:t>counter++;</a:t>
            </a:r>
            <a:r>
              <a:rPr dirty="0"/>
              <a:t>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size(){return counter; 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87567713"/>
      </p:ext>
    </p:extLst>
  </p:cSld>
  <p:clrMapOvr>
    <a:masterClrMapping/>
  </p:clrMapOvr>
  <p:transition spd="slow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Refactoring Step</a:t>
            </a:r>
          </a:p>
        </p:txBody>
      </p:sp>
      <p:sp>
        <p:nvSpPr>
          <p:cNvPr id="364" name="Shape 364"/>
          <p:cNvSpPr>
            <a:spLocks noGrp="1"/>
          </p:cNvSpPr>
          <p:nvPr>
            <p:ph type="body" idx="1"/>
          </p:nvPr>
        </p:nvSpPr>
        <p:spPr>
          <a:xfrm>
            <a:off x="317500" y="2768600"/>
            <a:ext cx="12293600" cy="6350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class List{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>
                <a:solidFill>
                  <a:srgbClr val="00F900"/>
                </a:solidFill>
              </a:rPr>
              <a:t>int</a:t>
            </a:r>
            <a:r>
              <a:rPr dirty="0">
                <a:solidFill>
                  <a:srgbClr val="00F900"/>
                </a:solidFill>
              </a:rPr>
              <a:t>[] data = new </a:t>
            </a:r>
            <a:r>
              <a:rPr dirty="0" err="1">
                <a:solidFill>
                  <a:srgbClr val="00F900"/>
                </a:solidFill>
              </a:rPr>
              <a:t>int</a:t>
            </a:r>
            <a:r>
              <a:rPr dirty="0">
                <a:solidFill>
                  <a:srgbClr val="00F900"/>
                </a:solidFill>
              </a:rPr>
              <a:t>[16];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counter = 0;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void insert(</a:t>
            </a:r>
            <a:r>
              <a:rPr dirty="0" err="1"/>
              <a:t>int</a:t>
            </a:r>
            <a:r>
              <a:rPr dirty="0"/>
              <a:t> value){ </a:t>
            </a:r>
            <a:r>
              <a:rPr dirty="0">
                <a:solidFill>
                  <a:srgbClr val="00F900"/>
                </a:solidFill>
              </a:rPr>
              <a:t>data[counter]=value;</a:t>
            </a:r>
            <a:r>
              <a:rPr dirty="0"/>
              <a:t> 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                               counter++;}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size(){return counter; 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}</a:t>
            </a:r>
          </a:p>
        </p:txBody>
      </p:sp>
      <p:grpSp>
        <p:nvGrpSpPr>
          <p:cNvPr id="367" name="Group 367"/>
          <p:cNvGrpSpPr/>
          <p:nvPr/>
        </p:nvGrpSpPr>
        <p:grpSpPr>
          <a:xfrm>
            <a:off x="5429839" y="2768600"/>
            <a:ext cx="7789682" cy="2265575"/>
            <a:chOff x="0" y="0"/>
            <a:chExt cx="10223500" cy="3810000"/>
          </a:xfrm>
        </p:grpSpPr>
        <p:pic>
          <p:nvPicPr>
            <p:cNvPr id="365" name="droppedImage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3810000" cy="3810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66" name="Shape 366"/>
            <p:cNvSpPr/>
            <p:nvPr/>
          </p:nvSpPr>
          <p:spPr>
            <a:xfrm>
              <a:off x="3898900" y="609600"/>
              <a:ext cx="6324600" cy="19685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defTabSz="584200">
                <a:defRPr sz="4200">
                  <a:solidFill>
                    <a:srgbClr val="FF2600"/>
                  </a:solidFill>
                  <a:latin typeface="+mn-lt"/>
                  <a:ea typeface="+mn-ea"/>
                  <a:cs typeface="+mn-cs"/>
                  <a:sym typeface="Gill Sans"/>
                </a:defRPr>
              </a:pPr>
              <a:r>
                <a:t>Do not do that!</a:t>
              </a:r>
            </a:p>
            <a:p>
              <a:pPr defTabSz="584200">
                <a:defRPr sz="4200">
                  <a:solidFill>
                    <a:srgbClr val="FF2600"/>
                  </a:solidFill>
                  <a:latin typeface="+mn-lt"/>
                  <a:ea typeface="+mn-ea"/>
                  <a:cs typeface="+mn-cs"/>
                  <a:sym typeface="Gill Sans"/>
                </a:defRPr>
              </a:pPr>
              <a:r>
                <a:t>You have no test case checking for internal state!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9819400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7" grpId="0" animBg="1" advAuto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>
            <a:spLocks noGrp="1"/>
          </p:cNvSpPr>
          <p:nvPr>
            <p:ph type="title"/>
          </p:nvPr>
        </p:nvSpPr>
        <p:spPr>
          <a:xfrm>
            <a:off x="609600" y="254000"/>
            <a:ext cx="11887200" cy="2628900"/>
          </a:xfrm>
          <a:prstGeom prst="rect">
            <a:avLst/>
          </a:prstGeom>
        </p:spPr>
        <p:txBody>
          <a:bodyPr/>
          <a:lstStyle/>
          <a:p>
            <a:r>
              <a:rPr dirty="0"/>
              <a:t>New Empty Stub</a:t>
            </a:r>
          </a:p>
        </p:txBody>
      </p:sp>
      <p:sp>
        <p:nvSpPr>
          <p:cNvPr id="370" name="Shape 370"/>
          <p:cNvSpPr>
            <a:spLocks noGrp="1"/>
          </p:cNvSpPr>
          <p:nvPr>
            <p:ph type="body" idx="1"/>
          </p:nvPr>
        </p:nvSpPr>
        <p:spPr>
          <a:xfrm>
            <a:off x="317500" y="2768600"/>
            <a:ext cx="12293600" cy="6350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t>class List{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t>    int counter = 0;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t>    void insert(int value){ counter++;}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t>    int size(){return counter; 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t>    </a:t>
            </a:r>
            <a:r>
              <a:rPr>
                <a:solidFill>
                  <a:srgbClr val="00F900"/>
                </a:solidFill>
              </a:rPr>
              <a:t>int getLast(){return 0;}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94103513"/>
      </p:ext>
    </p:extLst>
  </p:cSld>
  <p:clrMapOvr>
    <a:masterClrMapping/>
  </p:clrMapOvr>
  <p:transition spd="slow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>
            <a:spLocks noGrp="1"/>
          </p:cNvSpPr>
          <p:nvPr>
            <p:ph type="title"/>
          </p:nvPr>
        </p:nvSpPr>
        <p:spPr>
          <a:xfrm>
            <a:off x="457200" y="254000"/>
            <a:ext cx="12280900" cy="2628900"/>
          </a:xfrm>
          <a:prstGeom prst="rect">
            <a:avLst/>
          </a:prstGeom>
        </p:spPr>
        <p:txBody>
          <a:bodyPr/>
          <a:lstStyle/>
          <a:p>
            <a:r>
              <a:rPr dirty="0"/>
              <a:t>Write A Third Test</a:t>
            </a:r>
          </a:p>
        </p:txBody>
      </p:sp>
      <p:sp>
        <p:nvSpPr>
          <p:cNvPr id="373" name="Shape 373"/>
          <p:cNvSpPr>
            <a:spLocks noGrp="1"/>
          </p:cNvSpPr>
          <p:nvPr>
            <p:ph type="body" idx="1"/>
          </p:nvPr>
        </p:nvSpPr>
        <p:spPr>
          <a:xfrm>
            <a:off x="317500" y="2768600"/>
            <a:ext cx="12420600" cy="6350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void </a:t>
            </a:r>
            <a:r>
              <a:rPr dirty="0" err="1"/>
              <a:t>testInsertAndGetOneElement</a:t>
            </a:r>
            <a:r>
              <a:rPr dirty="0"/>
              <a:t>(){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List </a:t>
            </a:r>
            <a:r>
              <a:rPr dirty="0" err="1"/>
              <a:t>list</a:t>
            </a:r>
            <a:r>
              <a:rPr dirty="0"/>
              <a:t> = new List();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</a:t>
            </a:r>
            <a:r>
              <a:rPr dirty="0" err="1"/>
              <a:t>int</a:t>
            </a:r>
            <a:r>
              <a:rPr dirty="0"/>
              <a:t> value = 42;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</a:t>
            </a:r>
            <a:r>
              <a:rPr dirty="0" err="1"/>
              <a:t>list.insert</a:t>
            </a:r>
            <a:r>
              <a:rPr dirty="0"/>
              <a:t>(value);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</a:t>
            </a:r>
            <a:r>
              <a:rPr dirty="0" err="1"/>
              <a:t>Assert.equals</a:t>
            </a:r>
            <a:r>
              <a:rPr dirty="0"/>
              <a:t>( value , </a:t>
            </a:r>
            <a:r>
              <a:rPr dirty="0" err="1"/>
              <a:t>list.getLast</a:t>
            </a:r>
            <a:r>
              <a:rPr dirty="0"/>
              <a:t>());  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}</a:t>
            </a:r>
          </a:p>
        </p:txBody>
      </p:sp>
      <p:grpSp>
        <p:nvGrpSpPr>
          <p:cNvPr id="376" name="Group 376"/>
          <p:cNvGrpSpPr/>
          <p:nvPr/>
        </p:nvGrpSpPr>
        <p:grpSpPr>
          <a:xfrm>
            <a:off x="3824287" y="7798659"/>
            <a:ext cx="3842098" cy="1599341"/>
            <a:chOff x="0" y="0"/>
            <a:chExt cx="3842097" cy="1599340"/>
          </a:xfrm>
        </p:grpSpPr>
        <p:sp>
          <p:nvSpPr>
            <p:cNvPr id="374" name="Shape 374"/>
            <p:cNvSpPr/>
            <p:nvPr/>
          </p:nvSpPr>
          <p:spPr>
            <a:xfrm>
              <a:off x="1046472" y="875440"/>
              <a:ext cx="2795626" cy="723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4200"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t>This will fail!</a:t>
              </a:r>
            </a:p>
          </p:txBody>
        </p:sp>
        <p:sp>
          <p:nvSpPr>
            <p:cNvPr id="375" name="Shape 375"/>
            <p:cNvSpPr/>
            <p:nvPr/>
          </p:nvSpPr>
          <p:spPr>
            <a:xfrm>
              <a:off x="0" y="0"/>
              <a:ext cx="855068" cy="1072158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  <a:head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377" name="Shape 377"/>
          <p:cNvSpPr/>
          <p:nvPr/>
        </p:nvSpPr>
        <p:spPr>
          <a:xfrm>
            <a:off x="8267700" y="4406900"/>
            <a:ext cx="4267200" cy="199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584200">
              <a:defRPr sz="4200">
                <a:latin typeface="+mn-lt"/>
                <a:ea typeface="+mn-ea"/>
                <a:cs typeface="+mn-cs"/>
                <a:sym typeface="Gill Sans"/>
              </a:defRPr>
            </a:pPr>
            <a:r>
              <a:t>Note: we are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not</a:t>
            </a:r>
            <a:r>
              <a:t> testing for “size” here</a:t>
            </a:r>
          </a:p>
        </p:txBody>
      </p:sp>
    </p:spTree>
    <p:extLst>
      <p:ext uri="{BB962C8B-B14F-4D97-AF65-F5344CB8AC3E}">
        <p14:creationId xmlns:p14="http://schemas.microsoft.com/office/powerpoint/2010/main" val="3957952237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6" grpId="0" animBg="1" advAuto="0"/>
      <p:bldP spid="377" grpId="0" animBg="1" advAuto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/>
              <a:t>Minimal Fix</a:t>
            </a:r>
            <a:r>
              <a:rPr lang="en-US" dirty="0"/>
              <a:t> Before Refactoring</a:t>
            </a:r>
            <a:endParaRPr dirty="0"/>
          </a:p>
        </p:txBody>
      </p:sp>
      <p:sp>
        <p:nvSpPr>
          <p:cNvPr id="380" name="Shape 38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dirty="0">
                <a:solidFill>
                  <a:srgbClr val="0433FF"/>
                </a:solidFill>
              </a:rPr>
              <a:t>class List{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counter = 0;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void insert(</a:t>
            </a:r>
            <a:r>
              <a:rPr dirty="0" err="1"/>
              <a:t>int</a:t>
            </a:r>
            <a:r>
              <a:rPr dirty="0"/>
              <a:t> value){ counter++;}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size(){return counter; }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</a:t>
            </a:r>
            <a:r>
              <a:rPr dirty="0" err="1"/>
              <a:t>int</a:t>
            </a:r>
            <a:r>
              <a:rPr dirty="0"/>
              <a:t> </a:t>
            </a:r>
            <a:r>
              <a:rPr dirty="0" err="1"/>
              <a:t>getLast</a:t>
            </a:r>
            <a:r>
              <a:rPr dirty="0"/>
              <a:t>(){return </a:t>
            </a:r>
            <a:r>
              <a:rPr dirty="0">
                <a:solidFill>
                  <a:srgbClr val="00F900"/>
                </a:solidFill>
              </a:rPr>
              <a:t>42</a:t>
            </a:r>
            <a:r>
              <a:rPr dirty="0"/>
              <a:t>;}</a:t>
            </a:r>
            <a:endParaRPr dirty="0">
              <a:solidFill>
                <a:srgbClr val="00F900"/>
              </a:solidFill>
            </a:endParaRP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87045986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650" y="76200"/>
            <a:ext cx="12452350" cy="15113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A tricky concept first time you see it… as our brains are wired to think more in an </a:t>
            </a:r>
            <a:r>
              <a:rPr lang="en-US" i="1" dirty="0"/>
              <a:t>iterative</a:t>
            </a:r>
            <a:r>
              <a:rPr lang="en-US" dirty="0"/>
              <a:t> way… but maybe memes help…</a:t>
            </a:r>
          </a:p>
        </p:txBody>
      </p:sp>
      <p:pic>
        <p:nvPicPr>
          <p:cNvPr id="2050" name="Picture 2" descr="Image result for recursion m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2130425"/>
            <a:ext cx="6418702" cy="4149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recursion mem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961" y="5119093"/>
            <a:ext cx="6774861" cy="3995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recursion mem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6449" y="1667868"/>
            <a:ext cx="4187825" cy="337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EE15B83-68D3-E843-9E9F-70BF7108E0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2029" y="6282805"/>
            <a:ext cx="4338494" cy="3470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8206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>
            <a:spLocks noGrp="1"/>
          </p:cNvSpPr>
          <p:nvPr>
            <p:ph type="title"/>
          </p:nvPr>
        </p:nvSpPr>
        <p:spPr>
          <a:xfrm>
            <a:off x="1066800" y="469900"/>
            <a:ext cx="10464800" cy="2781300"/>
          </a:xfrm>
          <a:prstGeom prst="rect">
            <a:avLst/>
          </a:prstGeom>
        </p:spPr>
        <p:txBody>
          <a:bodyPr/>
          <a:lstStyle/>
          <a:p>
            <a:r>
              <a:t>And so on... keep following the cycle</a:t>
            </a:r>
          </a:p>
        </p:txBody>
      </p:sp>
      <p:sp>
        <p:nvSpPr>
          <p:cNvPr id="386" name="Shape 386"/>
          <p:cNvSpPr/>
          <p:nvPr/>
        </p:nvSpPr>
        <p:spPr>
          <a:xfrm>
            <a:off x="5313045" y="4318000"/>
            <a:ext cx="2410428" cy="942084"/>
          </a:xfrm>
          <a:prstGeom prst="roundRect">
            <a:avLst>
              <a:gd name="adj" fmla="val 20221"/>
            </a:avLst>
          </a:prstGeom>
          <a:solidFill>
            <a:srgbClr val="FF2600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Test</a:t>
            </a:r>
          </a:p>
        </p:txBody>
      </p:sp>
      <p:sp>
        <p:nvSpPr>
          <p:cNvPr id="387" name="Shape 387"/>
          <p:cNvSpPr/>
          <p:nvPr/>
        </p:nvSpPr>
        <p:spPr>
          <a:xfrm>
            <a:off x="7235047" y="5990195"/>
            <a:ext cx="2239158" cy="853763"/>
          </a:xfrm>
          <a:prstGeom prst="roundRect">
            <a:avLst>
              <a:gd name="adj" fmla="val 22313"/>
            </a:avLst>
          </a:prstGeom>
          <a:solidFill>
            <a:srgbClr val="00F900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Code</a:t>
            </a:r>
          </a:p>
        </p:txBody>
      </p:sp>
      <p:sp>
        <p:nvSpPr>
          <p:cNvPr id="388" name="Shape 388"/>
          <p:cNvSpPr/>
          <p:nvPr/>
        </p:nvSpPr>
        <p:spPr>
          <a:xfrm rot="2917996">
            <a:off x="7937853" y="5175579"/>
            <a:ext cx="801823" cy="616493"/>
          </a:xfrm>
          <a:prstGeom prst="rightArrow">
            <a:avLst>
              <a:gd name="adj1" fmla="val 28635"/>
              <a:gd name="adj2" fmla="val 73695"/>
            </a:avLst>
          </a:prstGeom>
          <a:solidFill>
            <a:srgbClr val="000000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endParaRPr/>
          </a:p>
        </p:txBody>
      </p:sp>
      <p:sp>
        <p:nvSpPr>
          <p:cNvPr id="389" name="Shape 389"/>
          <p:cNvSpPr/>
          <p:nvPr/>
        </p:nvSpPr>
        <p:spPr>
          <a:xfrm rot="19162897">
            <a:off x="4299607" y="5167262"/>
            <a:ext cx="779495" cy="610186"/>
          </a:xfrm>
          <a:prstGeom prst="rightArrow">
            <a:avLst>
              <a:gd name="adj1" fmla="val 28635"/>
              <a:gd name="adj2" fmla="val 74459"/>
            </a:avLst>
          </a:prstGeom>
          <a:solidFill>
            <a:srgbClr val="000000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endParaRPr/>
          </a:p>
        </p:txBody>
      </p:sp>
      <p:sp>
        <p:nvSpPr>
          <p:cNvPr id="390" name="Shape 390"/>
          <p:cNvSpPr/>
          <p:nvPr/>
        </p:nvSpPr>
        <p:spPr>
          <a:xfrm>
            <a:off x="3331029" y="5925429"/>
            <a:ext cx="2261121" cy="983301"/>
          </a:xfrm>
          <a:prstGeom prst="roundRect">
            <a:avLst>
              <a:gd name="adj" fmla="val 19374"/>
            </a:avLst>
          </a:prstGeom>
          <a:solidFill>
            <a:srgbClr val="FF40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rPr dirty="0"/>
              <a:t>Integrate</a:t>
            </a:r>
          </a:p>
        </p:txBody>
      </p:sp>
      <p:sp>
        <p:nvSpPr>
          <p:cNvPr id="391" name="Shape 391"/>
          <p:cNvSpPr/>
          <p:nvPr/>
        </p:nvSpPr>
        <p:spPr>
          <a:xfrm rot="13876505">
            <a:off x="4561309" y="7339874"/>
            <a:ext cx="799158" cy="618477"/>
          </a:xfrm>
          <a:prstGeom prst="rightArrow">
            <a:avLst>
              <a:gd name="adj1" fmla="val 28635"/>
              <a:gd name="adj2" fmla="val 73456"/>
            </a:avLst>
          </a:prstGeom>
          <a:solidFill>
            <a:srgbClr val="000000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endParaRPr/>
          </a:p>
        </p:txBody>
      </p:sp>
      <p:sp>
        <p:nvSpPr>
          <p:cNvPr id="392" name="Shape 392"/>
          <p:cNvSpPr/>
          <p:nvPr/>
        </p:nvSpPr>
        <p:spPr>
          <a:xfrm>
            <a:off x="5515771" y="7263204"/>
            <a:ext cx="2207702" cy="1181101"/>
          </a:xfrm>
          <a:prstGeom prst="roundRect">
            <a:avLst>
              <a:gd name="adj" fmla="val 16129"/>
            </a:avLst>
          </a:prstGeom>
          <a:solidFill>
            <a:srgbClr val="FF40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rPr dirty="0"/>
              <a:t>Refactor</a:t>
            </a:r>
          </a:p>
        </p:txBody>
      </p:sp>
      <p:sp>
        <p:nvSpPr>
          <p:cNvPr id="393" name="Shape 393"/>
          <p:cNvSpPr/>
          <p:nvPr/>
        </p:nvSpPr>
        <p:spPr>
          <a:xfrm rot="8357238">
            <a:off x="7867239" y="7397787"/>
            <a:ext cx="810092" cy="610266"/>
          </a:xfrm>
          <a:prstGeom prst="rightArrow">
            <a:avLst>
              <a:gd name="adj1" fmla="val 28635"/>
              <a:gd name="adj2" fmla="val 74449"/>
            </a:avLst>
          </a:prstGeom>
          <a:solidFill>
            <a:srgbClr val="000000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220280"/>
      </p:ext>
    </p:extLst>
  </p:cSld>
  <p:clrMapOvr>
    <a:masterClrMapping/>
  </p:clrMapOvr>
  <p:transition spd="slow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Measuring Test Effectiveness</a:t>
            </a:r>
          </a:p>
        </p:txBody>
      </p:sp>
      <p:sp>
        <p:nvSpPr>
          <p:cNvPr id="520" name="Shape 5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428750" indent="-666750"/>
            <a:r>
              <a:t>Big issue, regardless of TDD</a:t>
            </a:r>
          </a:p>
          <a:p>
            <a:pPr marL="1428750" indent="-666750"/>
            <a:r>
              <a:t>#bugs found in QA is a tricky measure</a:t>
            </a:r>
          </a:p>
          <a:p>
            <a:pPr marL="1428750" indent="-666750"/>
            <a:r>
              <a:rPr i="1"/>
              <a:t>Code coverage</a:t>
            </a:r>
            <a:r>
              <a:t> is often used</a:t>
            </a:r>
          </a:p>
        </p:txBody>
      </p:sp>
    </p:spTree>
    <p:extLst>
      <p:ext uri="{BB962C8B-B14F-4D97-AF65-F5344CB8AC3E}">
        <p14:creationId xmlns:p14="http://schemas.microsoft.com/office/powerpoint/2010/main" val="2329666823"/>
      </p:ext>
    </p:extLst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Shape 522"/>
          <p:cNvSpPr/>
          <p:nvPr/>
        </p:nvSpPr>
        <p:spPr>
          <a:xfrm>
            <a:off x="457200" y="1968500"/>
            <a:ext cx="3276600" cy="1943100"/>
          </a:xfrm>
          <a:prstGeom prst="roundRect">
            <a:avLst>
              <a:gd name="adj" fmla="val 9804"/>
            </a:avLst>
          </a:prstGeom>
          <a:solidFill>
            <a:srgbClr val="00FD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584200">
              <a:defRPr sz="4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TDD</a:t>
            </a:r>
          </a:p>
        </p:txBody>
      </p:sp>
      <p:sp>
        <p:nvSpPr>
          <p:cNvPr id="523" name="Shape 523"/>
          <p:cNvSpPr/>
          <p:nvPr/>
        </p:nvSpPr>
        <p:spPr>
          <a:xfrm>
            <a:off x="457200" y="5486400"/>
            <a:ext cx="3276600" cy="1943100"/>
          </a:xfrm>
          <a:prstGeom prst="roundRect">
            <a:avLst>
              <a:gd name="adj" fmla="val 9804"/>
            </a:avLst>
          </a:prstGeom>
          <a:solidFill>
            <a:srgbClr val="00FD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584200">
              <a:defRPr sz="4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rPr dirty="0"/>
              <a:t>“Regular” Development</a:t>
            </a:r>
          </a:p>
        </p:txBody>
      </p:sp>
      <p:sp>
        <p:nvSpPr>
          <p:cNvPr id="524" name="Shape 524"/>
          <p:cNvSpPr/>
          <p:nvPr/>
        </p:nvSpPr>
        <p:spPr>
          <a:xfrm>
            <a:off x="8827622" y="2266950"/>
            <a:ext cx="3962401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4200">
              <a:defRPr sz="4200"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54% Statement Coverage</a:t>
            </a:r>
          </a:p>
        </p:txBody>
      </p:sp>
      <p:sp>
        <p:nvSpPr>
          <p:cNvPr id="525" name="Shape 525"/>
          <p:cNvSpPr/>
          <p:nvPr/>
        </p:nvSpPr>
        <p:spPr>
          <a:xfrm>
            <a:off x="8826500" y="5791200"/>
            <a:ext cx="3962400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4200">
              <a:defRPr sz="4200"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54% Statement Coverage</a:t>
            </a:r>
          </a:p>
        </p:txBody>
      </p:sp>
      <p:grpSp>
        <p:nvGrpSpPr>
          <p:cNvPr id="528" name="Group 528"/>
          <p:cNvGrpSpPr/>
          <p:nvPr/>
        </p:nvGrpSpPr>
        <p:grpSpPr>
          <a:xfrm>
            <a:off x="3873500" y="1968500"/>
            <a:ext cx="4495800" cy="1943100"/>
            <a:chOff x="0" y="0"/>
            <a:chExt cx="4495800" cy="1943100"/>
          </a:xfrm>
        </p:grpSpPr>
        <p:sp>
          <p:nvSpPr>
            <p:cNvPr id="526" name="Shape 526"/>
            <p:cNvSpPr/>
            <p:nvPr/>
          </p:nvSpPr>
          <p:spPr>
            <a:xfrm>
              <a:off x="1536700" y="0"/>
              <a:ext cx="2959100" cy="1943100"/>
            </a:xfrm>
            <a:prstGeom prst="roundRect">
              <a:avLst>
                <a:gd name="adj" fmla="val 9804"/>
              </a:avLst>
            </a:prstGeom>
            <a:solidFill>
              <a:srgbClr val="AA794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t>Set Of Test Cases</a:t>
              </a:r>
            </a:p>
          </p:txBody>
        </p:sp>
        <p:sp>
          <p:nvSpPr>
            <p:cNvPr id="527" name="Shape 527"/>
            <p:cNvSpPr/>
            <p:nvPr/>
          </p:nvSpPr>
          <p:spPr>
            <a:xfrm>
              <a:off x="0" y="342900"/>
              <a:ext cx="1270000" cy="1270000"/>
            </a:xfrm>
            <a:prstGeom prst="rightArrow">
              <a:avLst>
                <a:gd name="adj1" fmla="val 32000"/>
                <a:gd name="adj2" fmla="val 44000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Gill Sans"/>
                </a:defRPr>
              </a:pPr>
              <a:endParaRPr/>
            </a:p>
          </p:txBody>
        </p:sp>
      </p:grpSp>
      <p:grpSp>
        <p:nvGrpSpPr>
          <p:cNvPr id="531" name="Group 531"/>
          <p:cNvGrpSpPr/>
          <p:nvPr/>
        </p:nvGrpSpPr>
        <p:grpSpPr>
          <a:xfrm>
            <a:off x="3873500" y="5486400"/>
            <a:ext cx="4495800" cy="1943100"/>
            <a:chOff x="0" y="0"/>
            <a:chExt cx="4495800" cy="1943100"/>
          </a:xfrm>
        </p:grpSpPr>
        <p:sp>
          <p:nvSpPr>
            <p:cNvPr id="529" name="Shape 529"/>
            <p:cNvSpPr/>
            <p:nvPr/>
          </p:nvSpPr>
          <p:spPr>
            <a:xfrm>
              <a:off x="1536700" y="0"/>
              <a:ext cx="2959100" cy="1943100"/>
            </a:xfrm>
            <a:prstGeom prst="roundRect">
              <a:avLst>
                <a:gd name="adj" fmla="val 9804"/>
              </a:avLst>
            </a:prstGeom>
            <a:solidFill>
              <a:srgbClr val="AA7942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t>Set Of Test Cases</a:t>
              </a:r>
            </a:p>
          </p:txBody>
        </p:sp>
        <p:sp>
          <p:nvSpPr>
            <p:cNvPr id="530" name="Shape 530"/>
            <p:cNvSpPr/>
            <p:nvPr/>
          </p:nvSpPr>
          <p:spPr>
            <a:xfrm>
              <a:off x="0" y="342900"/>
              <a:ext cx="1270000" cy="1270000"/>
            </a:xfrm>
            <a:prstGeom prst="rightArrow">
              <a:avLst>
                <a:gd name="adj1" fmla="val 32000"/>
                <a:gd name="adj2" fmla="val 44000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Gill Sans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4410755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3" grpId="0" animBg="1" advAuto="0"/>
      <p:bldP spid="524" grpId="0" animBg="1" advAuto="0"/>
      <p:bldP spid="525" grpId="0" animBg="1" advAuto="0"/>
      <p:bldP spid="528" grpId="0" animBg="1" advAuto="0"/>
      <p:bldP spid="531" grpId="0" animBg="1" advAuto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2514600"/>
          </a:xfrm>
          <a:prstGeom prst="rect">
            <a:avLst/>
          </a:prstGeom>
        </p:spPr>
        <p:txBody>
          <a:bodyPr/>
          <a:lstStyle/>
          <a:p>
            <a:r>
              <a:t>TDD and Coverage</a:t>
            </a:r>
          </a:p>
        </p:txBody>
      </p:sp>
      <p:sp>
        <p:nvSpPr>
          <p:cNvPr id="534" name="Shape 534"/>
          <p:cNvSpPr>
            <a:spLocks noGrp="1"/>
          </p:cNvSpPr>
          <p:nvPr>
            <p:ph type="body" idx="1"/>
          </p:nvPr>
        </p:nvSpPr>
        <p:spPr>
          <a:xfrm>
            <a:off x="320511" y="2603500"/>
            <a:ext cx="11731789" cy="6842158"/>
          </a:xfrm>
          <a:prstGeom prst="rect">
            <a:avLst/>
          </a:prstGeom>
        </p:spPr>
        <p:txBody>
          <a:bodyPr/>
          <a:lstStyle/>
          <a:p>
            <a:pPr marL="1428750" indent="-666750"/>
            <a:r>
              <a:rPr dirty="0"/>
              <a:t>TDD is not about more code coverage</a:t>
            </a:r>
          </a:p>
          <a:p>
            <a:pPr marL="1428750" indent="-666750"/>
            <a:r>
              <a:rPr dirty="0"/>
              <a:t>Managers can just set a target (</a:t>
            </a:r>
            <a:r>
              <a:rPr dirty="0" err="1"/>
              <a:t>eg</a:t>
            </a:r>
            <a:r>
              <a:rPr dirty="0"/>
              <a:t> &gt;50%) and let engineers decide how to achieve it</a:t>
            </a:r>
          </a:p>
          <a:p>
            <a:pPr marL="1428750" indent="-666750"/>
            <a:r>
              <a:rPr dirty="0"/>
              <a:t>TDD is about </a:t>
            </a:r>
            <a:r>
              <a:rPr i="1" dirty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113213843"/>
      </p:ext>
    </p:extLst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Coverage Does Not Tell You Much</a:t>
            </a:r>
          </a:p>
        </p:txBody>
      </p:sp>
      <p:sp>
        <p:nvSpPr>
          <p:cNvPr id="537" name="Shape 5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dirty="0">
                <a:solidFill>
                  <a:srgbClr val="0433FF"/>
                </a:solidFill>
              </a:rPr>
              <a:t>void </a:t>
            </a:r>
            <a:r>
              <a:rPr dirty="0" err="1">
                <a:solidFill>
                  <a:srgbClr val="0433FF"/>
                </a:solidFill>
              </a:rPr>
              <a:t>testInsertOneElement</a:t>
            </a:r>
            <a:r>
              <a:rPr dirty="0">
                <a:solidFill>
                  <a:srgbClr val="0433FF"/>
                </a:solidFill>
              </a:rPr>
              <a:t>(){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List </a:t>
            </a:r>
            <a:r>
              <a:rPr dirty="0" err="1"/>
              <a:t>list</a:t>
            </a:r>
            <a:r>
              <a:rPr dirty="0"/>
              <a:t> = new List();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</a:t>
            </a:r>
            <a:r>
              <a:rPr dirty="0" err="1"/>
              <a:t>list.insert</a:t>
            </a:r>
            <a:r>
              <a:rPr dirty="0"/>
              <a:t>(42);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</a:t>
            </a:r>
            <a:r>
              <a:rPr dirty="0" err="1"/>
              <a:t>int</a:t>
            </a:r>
            <a:r>
              <a:rPr dirty="0"/>
              <a:t> size = </a:t>
            </a:r>
            <a:r>
              <a:rPr dirty="0" err="1"/>
              <a:t>list.size</a:t>
            </a:r>
            <a:r>
              <a:rPr dirty="0"/>
              <a:t>();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     </a:t>
            </a:r>
            <a:r>
              <a:rPr dirty="0" err="1"/>
              <a:t>Assert.equals</a:t>
            </a:r>
            <a:r>
              <a:rPr dirty="0"/>
              <a:t>( 1 , size );  </a:t>
            </a:r>
          </a:p>
          <a:p>
            <a:pPr marL="0" indent="0">
              <a:buSzTx/>
              <a:buNone/>
              <a:defRPr>
                <a:solidFill>
                  <a:srgbClr val="0433FF"/>
                </a:solidFill>
              </a:defRPr>
            </a:pPr>
            <a:r>
              <a:rPr dirty="0"/>
              <a:t>}</a:t>
            </a:r>
          </a:p>
        </p:txBody>
      </p:sp>
      <p:sp>
        <p:nvSpPr>
          <p:cNvPr id="538" name="Shape 538"/>
          <p:cNvSpPr/>
          <p:nvPr/>
        </p:nvSpPr>
        <p:spPr>
          <a:xfrm>
            <a:off x="7843101" y="4172823"/>
            <a:ext cx="3777399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584200">
              <a:defRPr sz="4200"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rPr dirty="0"/>
              <a:t>Let’s say 15% coverage</a:t>
            </a:r>
          </a:p>
        </p:txBody>
      </p:sp>
      <p:grpSp>
        <p:nvGrpSpPr>
          <p:cNvPr id="542" name="Group 542"/>
          <p:cNvGrpSpPr/>
          <p:nvPr/>
        </p:nvGrpSpPr>
        <p:grpSpPr>
          <a:xfrm>
            <a:off x="1197564" y="6686615"/>
            <a:ext cx="10255086" cy="1346200"/>
            <a:chOff x="0" y="-12635"/>
            <a:chExt cx="10255085" cy="1346200"/>
          </a:xfrm>
        </p:grpSpPr>
        <p:sp>
          <p:nvSpPr>
            <p:cNvPr id="539" name="Shape 539"/>
            <p:cNvSpPr/>
            <p:nvPr/>
          </p:nvSpPr>
          <p:spPr>
            <a:xfrm>
              <a:off x="0" y="311150"/>
              <a:ext cx="413817" cy="723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 defTabSz="584200">
                <a:defRPr sz="4200"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rPr dirty="0"/>
                <a:t>//</a:t>
              </a:r>
            </a:p>
          </p:txBody>
        </p:sp>
        <p:sp>
          <p:nvSpPr>
            <p:cNvPr id="540" name="Shape 540"/>
            <p:cNvSpPr/>
            <p:nvPr/>
          </p:nvSpPr>
          <p:spPr>
            <a:xfrm>
              <a:off x="423281" y="681703"/>
              <a:ext cx="5385066" cy="39787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6813384" y="-12635"/>
              <a:ext cx="3441701" cy="13462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ctr" defTabSz="584200">
                <a:defRPr sz="4200">
                  <a:latin typeface="+mn-lt"/>
                  <a:ea typeface="+mn-ea"/>
                  <a:cs typeface="+mn-cs"/>
                  <a:sym typeface="Gill Sans"/>
                </a:defRPr>
              </a:lvl1pPr>
            </a:lstStyle>
            <a:p>
              <a:r>
                <a:rPr dirty="0"/>
                <a:t>Coverage does not change!!!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5259464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" grpId="0" animBg="1" advAuto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How Good Are Your Test Assertions?</a:t>
            </a:r>
          </a:p>
        </p:txBody>
      </p:sp>
      <p:sp>
        <p:nvSpPr>
          <p:cNvPr id="545" name="Shape 545"/>
          <p:cNvSpPr>
            <a:spLocks noGrp="1"/>
          </p:cNvSpPr>
          <p:nvPr>
            <p:ph type="body" idx="1"/>
          </p:nvPr>
        </p:nvSpPr>
        <p:spPr>
          <a:xfrm>
            <a:off x="197963" y="2933700"/>
            <a:ext cx="12570979" cy="6350000"/>
          </a:xfrm>
          <a:prstGeom prst="rect">
            <a:avLst/>
          </a:prstGeom>
        </p:spPr>
        <p:txBody>
          <a:bodyPr/>
          <a:lstStyle/>
          <a:p>
            <a:pPr marL="1428750" indent="-666750"/>
            <a:r>
              <a:rPr dirty="0"/>
              <a:t>Current tools cannot tell you that</a:t>
            </a:r>
          </a:p>
          <a:p>
            <a:pPr marL="1696357" lvl="1" indent="-489857"/>
            <a:r>
              <a:rPr lang="en-US" dirty="0"/>
              <a:t>However, </a:t>
            </a:r>
            <a:r>
              <a:rPr dirty="0"/>
              <a:t>“Mutation Testing” is st</a:t>
            </a:r>
            <a:r>
              <a:rPr lang="en-US" dirty="0"/>
              <a:t>arting to get usable</a:t>
            </a:r>
            <a:endParaRPr dirty="0"/>
          </a:p>
          <a:p>
            <a:pPr marL="1428750" indent="-666750"/>
            <a:r>
              <a:rPr dirty="0"/>
              <a:t>TDD helps you because </a:t>
            </a:r>
            <a:r>
              <a:rPr i="1" dirty="0"/>
              <a:t>force</a:t>
            </a:r>
            <a:r>
              <a:rPr dirty="0"/>
              <a:t> you to write effective assertions</a:t>
            </a:r>
          </a:p>
          <a:p>
            <a:pPr marL="1696357" lvl="1" indent="-489857"/>
            <a:r>
              <a:rPr i="1" dirty="0"/>
              <a:t>tests first need to fail</a:t>
            </a:r>
            <a:r>
              <a:rPr dirty="0"/>
              <a:t>, and then pass  </a:t>
            </a:r>
          </a:p>
        </p:txBody>
      </p:sp>
    </p:spTree>
    <p:extLst>
      <p:ext uri="{BB962C8B-B14F-4D97-AF65-F5344CB8AC3E}">
        <p14:creationId xmlns:p14="http://schemas.microsoft.com/office/powerpoint/2010/main" val="2406150772"/>
      </p:ext>
    </p:extLst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TDD is A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Design</a:t>
            </a:r>
            <a:r>
              <a:t> Methodology</a:t>
            </a:r>
          </a:p>
        </p:txBody>
      </p:sp>
      <p:sp>
        <p:nvSpPr>
          <p:cNvPr id="548" name="Shape 548"/>
          <p:cNvSpPr>
            <a:spLocks noGrp="1"/>
          </p:cNvSpPr>
          <p:nvPr>
            <p:ph type="body" idx="1"/>
          </p:nvPr>
        </p:nvSpPr>
        <p:spPr>
          <a:xfrm>
            <a:off x="952500" y="2914584"/>
            <a:ext cx="11099800" cy="6286500"/>
          </a:xfrm>
          <a:prstGeom prst="rect">
            <a:avLst/>
          </a:prstGeom>
        </p:spPr>
        <p:txBody>
          <a:bodyPr/>
          <a:lstStyle/>
          <a:p>
            <a:pPr marL="1428750" indent="-666750"/>
            <a:r>
              <a:rPr dirty="0"/>
              <a:t>You can write tests even without TDD</a:t>
            </a:r>
          </a:p>
          <a:p>
            <a:pPr marL="1428750" indent="-666750"/>
            <a:r>
              <a:rPr dirty="0"/>
              <a:t>Incremental, </a:t>
            </a:r>
            <a:r>
              <a:rPr i="1" dirty="0"/>
              <a:t>small</a:t>
            </a:r>
            <a:r>
              <a:rPr dirty="0"/>
              <a:t> steps, each one </a:t>
            </a:r>
            <a:r>
              <a:rPr i="1" dirty="0"/>
              <a:t>verified</a:t>
            </a:r>
          </a:p>
          <a:p>
            <a:pPr marL="1428750" indent="-666750"/>
            <a:r>
              <a:rPr lang="en-US" dirty="0"/>
              <a:t>Can be u</a:t>
            </a:r>
            <a:r>
              <a:rPr dirty="0"/>
              <a:t>seful for complex code</a:t>
            </a:r>
          </a:p>
          <a:p>
            <a:pPr marL="1251857" indent="-489857"/>
            <a:r>
              <a:rPr lang="en-US" dirty="0"/>
              <a:t> C</a:t>
            </a:r>
            <a:r>
              <a:rPr dirty="0"/>
              <a:t>an apply TDD only on subset of a project</a:t>
            </a:r>
          </a:p>
          <a:p>
            <a:pPr marL="1428750" indent="-666750"/>
            <a:r>
              <a:rPr dirty="0"/>
              <a:t>TDD </a:t>
            </a:r>
            <a:r>
              <a:rPr lang="en-US" dirty="0"/>
              <a:t>might</a:t>
            </a:r>
            <a:r>
              <a:rPr dirty="0"/>
              <a:t> lead to write very different code</a:t>
            </a:r>
          </a:p>
          <a:p>
            <a:pPr marL="1696357" lvl="1" indent="-489857"/>
            <a:r>
              <a:rPr dirty="0"/>
              <a:t>impact on architecture</a:t>
            </a:r>
          </a:p>
        </p:txBody>
      </p:sp>
    </p:spTree>
    <p:extLst>
      <p:ext uri="{BB962C8B-B14F-4D97-AF65-F5344CB8AC3E}">
        <p14:creationId xmlns:p14="http://schemas.microsoft.com/office/powerpoint/2010/main" val="648447484"/>
      </p:ext>
    </p:extLst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Study Book Chapter 2.2 and 2.3</a:t>
            </a:r>
          </a:p>
          <a:p>
            <a:r>
              <a:rPr lang="en-US" dirty="0"/>
              <a:t>Study code in the </a:t>
            </a:r>
            <a:r>
              <a:rPr lang="en-US" i="1" dirty="0"/>
              <a:t>org.pg4200.les04</a:t>
            </a:r>
            <a:r>
              <a:rPr lang="en-US" dirty="0"/>
              <a:t> package</a:t>
            </a:r>
          </a:p>
          <a:p>
            <a:r>
              <a:rPr lang="en-US" dirty="0"/>
              <a:t>Do exercises in </a:t>
            </a:r>
            <a:r>
              <a:rPr lang="en-US" i="1" dirty="0"/>
              <a:t>exercises/ex04</a:t>
            </a:r>
          </a:p>
          <a:p>
            <a:r>
              <a:rPr lang="en-US" dirty="0"/>
              <a:t>Extra: do exercises in the book</a:t>
            </a:r>
          </a:p>
        </p:txBody>
      </p:sp>
    </p:spTree>
    <p:extLst>
      <p:ext uri="{BB962C8B-B14F-4D97-AF65-F5344CB8AC3E}">
        <p14:creationId xmlns:p14="http://schemas.microsoft.com/office/powerpoint/2010/main" val="48520002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With Math…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438150" y="2603500"/>
                <a:ext cx="12331700" cy="6972300"/>
              </a:xfrm>
            </p:spPr>
            <p:txBody>
              <a:bodyPr/>
              <a:lstStyle/>
              <a:p>
                <a:r>
                  <a:rPr lang="en-US" dirty="0"/>
                  <a:t>Example: sum all values up to </a:t>
                </a:r>
                <a:r>
                  <a:rPr lang="en-US" i="1" dirty="0"/>
                  <a:t>n</a:t>
                </a:r>
              </a:p>
              <a:p>
                <a:r>
                  <a:rPr lang="en-US" i="1" dirty="0"/>
                  <a:t>f(n) = 1 + 2 + 3 + 4 + … + (n-2) + (n-1) + n</a:t>
                </a:r>
              </a:p>
              <a:p>
                <a:pPr lvl="1"/>
                <a:r>
                  <a:rPr lang="en-US" dirty="0"/>
                  <a:t>formally,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nary>
                  </m:oMath>
                </a14:m>
                <a:endParaRPr lang="en-US" i="1" dirty="0"/>
              </a:p>
              <a:p>
                <a:r>
                  <a:rPr lang="en-US" dirty="0" err="1"/>
                  <a:t>eg</a:t>
                </a:r>
                <a:r>
                  <a:rPr lang="en-US" dirty="0"/>
                  <a:t>, </a:t>
                </a:r>
                <a:r>
                  <a:rPr lang="en-US" i="1" dirty="0"/>
                  <a:t>f(5) = 1 + 2 + 3 + 4 + 5 =15</a:t>
                </a:r>
                <a:endParaRPr lang="en-US" b="0" dirty="0"/>
              </a:p>
              <a:p>
                <a:r>
                  <a:rPr lang="en-US" dirty="0"/>
                  <a:t>Could be implemented with a </a:t>
                </a:r>
                <a:r>
                  <a:rPr lang="en-US" i="1" dirty="0"/>
                  <a:t>for</a:t>
                </a:r>
                <a:r>
                  <a:rPr lang="en-US" dirty="0"/>
                  <a:t>-loop, where </a:t>
                </a:r>
                <a:r>
                  <a:rPr lang="en-US" i="1" dirty="0" err="1"/>
                  <a:t>i</a:t>
                </a:r>
                <a:r>
                  <a:rPr lang="en-US" dirty="0"/>
                  <a:t> is added to a variable </a:t>
                </a:r>
                <a:r>
                  <a:rPr lang="en-US" i="1" dirty="0"/>
                  <a:t>sum</a:t>
                </a:r>
              </a:p>
              <a:p>
                <a:r>
                  <a:rPr lang="en-US" dirty="0"/>
                  <a:t>How does a recursive version look like?</a:t>
                </a:r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38150" y="2603500"/>
                <a:ext cx="12331700" cy="6972300"/>
              </a:xfrm>
              <a:blipFill>
                <a:blip r:embed="rId2"/>
                <a:stretch>
                  <a:fillRect l="-1186" r="-18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749430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Sum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9100" y="2603500"/>
            <a:ext cx="12426950" cy="6934200"/>
          </a:xfrm>
        </p:spPr>
        <p:txBody>
          <a:bodyPr/>
          <a:lstStyle/>
          <a:p>
            <a:r>
              <a:rPr lang="en-US" dirty="0"/>
              <a:t>Idea: if we can sum up to </a:t>
            </a:r>
            <a:r>
              <a:rPr lang="en-US" i="1" dirty="0"/>
              <a:t>n-1</a:t>
            </a:r>
            <a:r>
              <a:rPr lang="en-US" dirty="0"/>
              <a:t>, then, to sum up to </a:t>
            </a:r>
            <a:r>
              <a:rPr lang="en-US" i="1" dirty="0"/>
              <a:t>n</a:t>
            </a:r>
            <a:r>
              <a:rPr lang="en-US" dirty="0"/>
              <a:t>, we can just add </a:t>
            </a:r>
            <a:r>
              <a:rPr lang="en-US" i="1" dirty="0"/>
              <a:t>n</a:t>
            </a:r>
          </a:p>
          <a:p>
            <a:r>
              <a:rPr lang="en-US" i="1" dirty="0"/>
              <a:t>f(n) = n + f(n-1)</a:t>
            </a:r>
          </a:p>
          <a:p>
            <a:r>
              <a:rPr lang="en-US" dirty="0" err="1"/>
              <a:t>eg</a:t>
            </a:r>
            <a:r>
              <a:rPr lang="en-US" dirty="0"/>
              <a:t>, </a:t>
            </a:r>
            <a:r>
              <a:rPr lang="en-US" i="1" dirty="0"/>
              <a:t>f(5) = 5 + f(4)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f(4) = 4 + f(3)</a:t>
            </a:r>
          </a:p>
          <a:p>
            <a:pPr lvl="1"/>
            <a:r>
              <a:rPr lang="en-US" dirty="0"/>
              <a:t>f(3) = 3 + f(2)</a:t>
            </a:r>
          </a:p>
          <a:p>
            <a:pPr lvl="1"/>
            <a:r>
              <a:rPr lang="en-US" dirty="0"/>
              <a:t>f(2) = 2 + f(1)</a:t>
            </a:r>
          </a:p>
          <a:p>
            <a:pPr lvl="1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9743493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800" y="1054185"/>
            <a:ext cx="6515100" cy="2159000"/>
          </a:xfrm>
        </p:spPr>
        <p:txBody>
          <a:bodyPr>
            <a:normAutofit fontScale="90000"/>
          </a:bodyPr>
          <a:lstStyle/>
          <a:p>
            <a:r>
              <a:rPr lang="en-US" dirty="0"/>
              <a:t>Stopping/Exit Criterion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350" y="3841750"/>
            <a:ext cx="5975350" cy="5537200"/>
          </a:xfrm>
        </p:spPr>
        <p:txBody>
          <a:bodyPr>
            <a:normAutofit fontScale="92500" lnSpcReduction="20000"/>
          </a:bodyPr>
          <a:lstStyle/>
          <a:p>
            <a:r>
              <a:rPr lang="en-US" i="1" dirty="0"/>
              <a:t>f(n) = n + f(n-1)</a:t>
            </a:r>
          </a:p>
          <a:p>
            <a:r>
              <a:rPr lang="en-US" i="1" dirty="0"/>
              <a:t>f(5) = 5 + f(4)</a:t>
            </a:r>
            <a:r>
              <a:rPr lang="en-US" dirty="0"/>
              <a:t> </a:t>
            </a:r>
          </a:p>
          <a:p>
            <a:pPr lvl="1"/>
            <a:r>
              <a:rPr lang="en-US" i="1" dirty="0"/>
              <a:t>f(4) = 4 + f(3)</a:t>
            </a:r>
          </a:p>
          <a:p>
            <a:pPr lvl="1"/>
            <a:r>
              <a:rPr lang="en-US" i="1" dirty="0"/>
              <a:t>f(3) = 3 + f(2)</a:t>
            </a:r>
          </a:p>
          <a:p>
            <a:pPr lvl="1"/>
            <a:r>
              <a:rPr lang="en-US" i="1" dirty="0"/>
              <a:t>f(2) = 2 + f(1)</a:t>
            </a:r>
          </a:p>
          <a:p>
            <a:pPr lvl="1"/>
            <a:r>
              <a:rPr lang="en-US" i="1" dirty="0"/>
              <a:t>f(1) = 1 + f(0)</a:t>
            </a:r>
          </a:p>
          <a:p>
            <a:pPr lvl="1"/>
            <a:r>
              <a:rPr lang="en-US" i="1" dirty="0"/>
              <a:t>f(0) = 0 + f(-1)</a:t>
            </a:r>
          </a:p>
          <a:p>
            <a:pPr lvl="1"/>
            <a:r>
              <a:rPr lang="en-US" i="1" dirty="0"/>
              <a:t>f(-1) = -1 + f(-2)</a:t>
            </a:r>
          </a:p>
          <a:p>
            <a:pPr lvl="1"/>
            <a:r>
              <a:rPr lang="en-US" i="1" dirty="0"/>
              <a:t>f(-2) = -2 + f(-3)</a:t>
            </a:r>
          </a:p>
          <a:p>
            <a:pPr lvl="1"/>
            <a:r>
              <a:rPr lang="en-US" i="1" dirty="0"/>
              <a:t>etc.</a:t>
            </a:r>
          </a:p>
        </p:txBody>
      </p:sp>
      <p:pic>
        <p:nvPicPr>
          <p:cNvPr id="4098" name="Picture 2" descr="Image result for recursion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2450" y="292690"/>
            <a:ext cx="5756274" cy="368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4483100" y="4867248"/>
                <a:ext cx="8407400" cy="46412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571500" marR="0" indent="-571500" algn="l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n-US" sz="3600" b="1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rPr>
                  <a:t>We must have a stopping criterion</a:t>
                </a:r>
              </a:p>
              <a:p>
                <a:pPr marL="571500" marR="0" indent="-571500" algn="l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lang="en-US" dirty="0"/>
                  <a:t>Otherwise recursive call will go on “forever”</a:t>
                </a:r>
              </a:p>
              <a:p>
                <a:pPr marL="571500" marR="0" indent="-571500" algn="l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n-US" sz="36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rPr>
                  <a:t>We need</a:t>
                </a:r>
                <a:r>
                  <a:rPr kumimoji="0" lang="en-US" sz="3600" b="0" i="0" u="none" strike="noStrike" cap="none" spc="0" normalizeH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rPr>
                  <a:t> to define a base value for which we do not make a recursive call</a:t>
                </a:r>
              </a:p>
              <a:p>
                <a:pPr marL="571500" marR="0" indent="-571500" algn="l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14:m>
                  <m:oMath xmlns:m="http://schemas.openxmlformats.org/officeDocument/2006/math">
                    <m:r>
                      <a:rPr kumimoji="0" lang="en-US" sz="3600" b="0" i="1" u="none" strike="noStrike" cap="none" spc="0" normalizeH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Helvetica Light"/>
                      </a:rPr>
                      <m:t>𝑓</m:t>
                    </m:r>
                    <m:d>
                      <m:dPr>
                        <m:ctrlPr>
                          <a:rPr kumimoji="0" lang="en-US" sz="3600" b="0" i="1" u="none" strike="noStrike" cap="none" spc="0" normalizeH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Helvetica Light"/>
                          </a:rPr>
                        </m:ctrlPr>
                      </m:dPr>
                      <m:e>
                        <m:r>
                          <a:rPr kumimoji="0" lang="en-US" sz="3600" b="0" i="1" u="none" strike="noStrike" cap="none" spc="0" normalizeH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Helvetica Light"/>
                          </a:rPr>
                          <m:t>𝑛</m:t>
                        </m:r>
                      </m:e>
                    </m:d>
                    <m:r>
                      <a:rPr kumimoji="0" lang="en-US" sz="3600" b="0" i="1" u="none" strike="noStrike" cap="none" spc="0" normalizeH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Helvetica Light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kumimoji="0" lang="en-US" sz="3600" b="0" i="1" u="none" strike="noStrike" cap="none" spc="0" normalizeH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Helvetica Light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</m:ctrlPr>
                          </m:eqArrPr>
                          <m:e>
                            <m: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  <m:t>0                   </m:t>
                            </m:r>
                            <m: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  <m:t>𝑛</m:t>
                            </m:r>
                            <m: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  <m:t>=0</m:t>
                            </m:r>
                          </m:e>
                          <m:e>
                            <m: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  <m:t>1                   </m:t>
                            </m:r>
                            <m: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  <m:t>𝑛</m:t>
                            </m:r>
                            <m: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  <m:t>=1</m:t>
                            </m:r>
                          </m:e>
                          <m:e>
                            <m: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  <m:t>𝑛</m:t>
                            </m:r>
                            <m: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  <m:t>+</m:t>
                            </m:r>
                            <m: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kumimoji="0" lang="en-US" sz="3600" b="0" i="1" u="none" strike="noStrike" cap="none" spc="0" normalizeH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Helvetica Light"/>
                                  </a:rPr>
                                </m:ctrlPr>
                              </m:dPr>
                              <m:e>
                                <m:r>
                                  <a:rPr kumimoji="0" lang="en-US" sz="3600" b="0" i="1" u="none" strike="noStrike" cap="none" spc="0" normalizeH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Helvetica Light"/>
                                  </a:rPr>
                                  <m:t>𝑛</m:t>
                                </m:r>
                                <m:r>
                                  <a:rPr kumimoji="0" lang="en-US" sz="3600" b="0" i="1" u="none" strike="noStrike" cap="none" spc="0" normalizeH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Helvetica Light"/>
                                  </a:rPr>
                                  <m:t>−1</m:t>
                                </m:r>
                              </m:e>
                            </m:d>
                            <m: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  <m:t>     </m:t>
                            </m:r>
                            <m:r>
                              <a:rPr kumimoji="0" lang="en-US" sz="3600" b="0" i="1" u="none" strike="noStrike" cap="none" spc="0" normalizeH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Helvetica Light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kumimoji="0" lang="en-US" sz="36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3100" y="4867248"/>
                <a:ext cx="8407400" cy="4641271"/>
              </a:xfrm>
              <a:prstGeom prst="rect">
                <a:avLst/>
              </a:prstGeom>
              <a:blipFill>
                <a:blip r:embed="rId3"/>
                <a:stretch>
                  <a:fillRect l="-2464" t="-1444" r="-2319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53966095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10335</TotalTime>
  <Words>4035</Words>
  <Application>Microsoft Macintosh PowerPoint</Application>
  <PresentationFormat>Custom</PresentationFormat>
  <Paragraphs>812</Paragraphs>
  <Slides>67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3" baseType="lpstr">
      <vt:lpstr>Arial</vt:lpstr>
      <vt:lpstr>Cambria Math</vt:lpstr>
      <vt:lpstr>Gill Sans SemiBold</vt:lpstr>
      <vt:lpstr>Helvetica Light</vt:lpstr>
      <vt:lpstr>Helvetica Neue</vt:lpstr>
      <vt:lpstr>White</vt:lpstr>
      <vt:lpstr>PG4200: Algorithms And Data Structures  Lesson 04:  Recursion and  Test Driven Development (TDD)</vt:lpstr>
      <vt:lpstr>Recursion</vt:lpstr>
      <vt:lpstr>Wikipedia Definition</vt:lpstr>
      <vt:lpstr>General Definition</vt:lpstr>
      <vt:lpstr>PowerPoint Presentation</vt:lpstr>
      <vt:lpstr>PowerPoint Presentation</vt:lpstr>
      <vt:lpstr>Let’s Try With Math…</vt:lpstr>
      <vt:lpstr>Recursive Sum</vt:lpstr>
      <vt:lpstr>Stopping/Exit Criterion</vt:lpstr>
      <vt:lpstr>What If No Stopping?</vt:lpstr>
      <vt:lpstr>Number of Recursive Calls</vt:lpstr>
      <vt:lpstr>Reduced Input</vt:lpstr>
      <vt:lpstr>Sum Array Example</vt:lpstr>
      <vt:lpstr>sumX(a,s,e) = a[s] + sumX(a,s+1,e)</vt:lpstr>
      <vt:lpstr>PowerPoint Presentation</vt:lpstr>
      <vt:lpstr>sumY(a,s,e) = sumY(a,s,middle) + sumY(a,middle+1,e)</vt:lpstr>
      <vt:lpstr>PowerPoint Presentation</vt:lpstr>
      <vt:lpstr>PowerPoint Presentation</vt:lpstr>
      <vt:lpstr>PowerPoint Presentation</vt:lpstr>
      <vt:lpstr>Space Complexity</vt:lpstr>
      <vt:lpstr>Important to Remember</vt:lpstr>
      <vt:lpstr>Why Use Recursion???</vt:lpstr>
      <vt:lpstr>Recursion vs. Iterative</vt:lpstr>
      <vt:lpstr>Merge Sort</vt:lpstr>
      <vt:lpstr>Recursion</vt:lpstr>
      <vt:lpstr>Recursion End</vt:lpstr>
      <vt:lpstr>Merge of Halves</vt:lpstr>
      <vt:lpstr>Cost</vt:lpstr>
      <vt:lpstr>Considerations</vt:lpstr>
      <vt:lpstr>Wikipedia</vt:lpstr>
      <vt:lpstr>Quick Sort</vt:lpstr>
      <vt:lpstr>Recursion</vt:lpstr>
      <vt:lpstr>PowerPoint Presentation</vt:lpstr>
      <vt:lpstr>Choice of Pivot</vt:lpstr>
      <vt:lpstr>Which Sorting Algorithm to Use?</vt:lpstr>
      <vt:lpstr>Test Driven Development (TDD)</vt:lpstr>
      <vt:lpstr>TDD in One Slide</vt:lpstr>
      <vt:lpstr>What TDD is Not</vt:lpstr>
      <vt:lpstr>Why TDD???</vt:lpstr>
      <vt:lpstr>PowerPoint Presentation</vt:lpstr>
      <vt:lpstr>Some Facts on TDD</vt:lpstr>
      <vt:lpstr>PowerPoint Presentation</vt:lpstr>
      <vt:lpstr>TDD and Algorithms</vt:lpstr>
      <vt:lpstr>Do You Practice What You Preach?</vt:lpstr>
      <vt:lpstr>General Principles of TDD</vt:lpstr>
      <vt:lpstr>PowerPoint Presentation</vt:lpstr>
      <vt:lpstr>Example:  A List</vt:lpstr>
      <vt:lpstr>First Unit Test</vt:lpstr>
      <vt:lpstr>Fix The Code</vt:lpstr>
      <vt:lpstr>Refactor Step</vt:lpstr>
      <vt:lpstr>Integration Step</vt:lpstr>
      <vt:lpstr>Back to First Step</vt:lpstr>
      <vt:lpstr>Write A Second Test</vt:lpstr>
      <vt:lpstr>Minimal Fix</vt:lpstr>
      <vt:lpstr>Still need all passing tests</vt:lpstr>
      <vt:lpstr>Refactoring Step</vt:lpstr>
      <vt:lpstr>New Empty Stub</vt:lpstr>
      <vt:lpstr>Write A Third Test</vt:lpstr>
      <vt:lpstr>Minimal Fix Before Refactoring</vt:lpstr>
      <vt:lpstr>And so on... keep following the cycle</vt:lpstr>
      <vt:lpstr>Measuring Test Effectiveness</vt:lpstr>
      <vt:lpstr>PowerPoint Presentation</vt:lpstr>
      <vt:lpstr>TDD and Coverage</vt:lpstr>
      <vt:lpstr>Coverage Does Not Tell You Much</vt:lpstr>
      <vt:lpstr>How Good Are Your Test Assertions?</vt:lpstr>
      <vt:lpstr>TDD is A Design Methodology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PG5100 Enterprise Programmering 1</dc:title>
  <cp:lastModifiedBy>Bogdan Marculescu</cp:lastModifiedBy>
  <cp:revision>222</cp:revision>
  <dcterms:modified xsi:type="dcterms:W3CDTF">2021-09-16T13:15:11Z</dcterms:modified>
</cp:coreProperties>
</file>